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4"/>
  </p:notesMasterIdLst>
  <p:handoutMasterIdLst>
    <p:handoutMasterId r:id="rId25"/>
  </p:handoutMasterIdLst>
  <p:sldIdLst>
    <p:sldId id="256" r:id="rId2"/>
    <p:sldId id="305" r:id="rId3"/>
    <p:sldId id="283" r:id="rId4"/>
    <p:sldId id="262" r:id="rId5"/>
    <p:sldId id="261" r:id="rId6"/>
    <p:sldId id="263" r:id="rId7"/>
    <p:sldId id="303" r:id="rId8"/>
    <p:sldId id="304" r:id="rId9"/>
    <p:sldId id="284" r:id="rId10"/>
    <p:sldId id="271" r:id="rId11"/>
    <p:sldId id="287" r:id="rId12"/>
    <p:sldId id="272" r:id="rId13"/>
    <p:sldId id="288" r:id="rId14"/>
    <p:sldId id="290" r:id="rId15"/>
    <p:sldId id="292" r:id="rId16"/>
    <p:sldId id="265" r:id="rId17"/>
    <p:sldId id="293" r:id="rId18"/>
    <p:sldId id="266" r:id="rId19"/>
    <p:sldId id="299" r:id="rId20"/>
    <p:sldId id="302" r:id="rId21"/>
    <p:sldId id="301" r:id="rId22"/>
    <p:sldId id="296" r:id="rId23"/>
  </p:sldIdLst>
  <p:sldSz cx="10333038" cy="7196138"/>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6">
          <p15:clr>
            <a:srgbClr val="A4A3A4"/>
          </p15:clr>
        </p15:guide>
        <p15:guide id="2" pos="3254">
          <p15:clr>
            <a:srgbClr val="A4A3A4"/>
          </p15:clr>
        </p15:guide>
      </p15:sldGuideLst>
    </p:ext>
    <p:ext uri="{2D200454-40CA-4A62-9FC3-DE9A4176ACB9}">
      <p15:notesGuideLst xmlns:p15="http://schemas.microsoft.com/office/powerpoint/2012/main">
        <p15:guide id="1" orient="horz" pos="3187" userDrawn="1">
          <p15:clr>
            <a:srgbClr val="A4A3A4"/>
          </p15:clr>
        </p15:guide>
        <p15:guide id="2" pos="2197" userDrawn="1">
          <p15:clr>
            <a:srgbClr val="A4A3A4"/>
          </p15:clr>
        </p15:guide>
        <p15:guide id="3" orient="horz" pos="3157" userDrawn="1">
          <p15:clr>
            <a:srgbClr val="A4A3A4"/>
          </p15:clr>
        </p15:guide>
        <p15:guide id="4"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Thinggaard" initials="J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3" autoAdjust="0"/>
    <p:restoredTop sz="71200" autoAdjust="0"/>
  </p:normalViewPr>
  <p:slideViewPr>
    <p:cSldViewPr>
      <p:cViewPr varScale="1">
        <p:scale>
          <a:sx n="49" d="100"/>
          <a:sy n="49" d="100"/>
        </p:scale>
        <p:origin x="1848" y="54"/>
      </p:cViewPr>
      <p:guideLst>
        <p:guide orient="horz" pos="2266"/>
        <p:guide pos="325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148" y="792"/>
      </p:cViewPr>
      <p:guideLst>
        <p:guide orient="horz" pos="3187"/>
        <p:guide pos="2197"/>
        <p:guide orient="horz" pos="3157"/>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Ofte</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Glukokortikoider</c:v>
                </c:pt>
                <c:pt idx="1">
                  <c:v>Ciclosporin</c:v>
                </c:pt>
                <c:pt idx="2">
                  <c:v>Cyklofosfamid</c:v>
                </c:pt>
                <c:pt idx="3">
                  <c:v>Azathioprin</c:v>
                </c:pt>
                <c:pt idx="4">
                  <c:v>Mychophenolat mofetil</c:v>
                </c:pt>
                <c:pt idx="5">
                  <c:v>Methotrexat</c:v>
                </c:pt>
                <c:pt idx="6">
                  <c:v>Dapson</c:v>
                </c:pt>
                <c:pt idx="7">
                  <c:v>Tacrolimus</c:v>
                </c:pt>
                <c:pt idx="8">
                  <c:v>TNF-α hæmmer</c:v>
                </c:pt>
                <c:pt idx="9">
                  <c:v>Anakinra</c:v>
                </c:pt>
                <c:pt idx="10">
                  <c:v>Immunglobulin</c:v>
                </c:pt>
                <c:pt idx="11">
                  <c:v>Rituximab</c:v>
                </c:pt>
              </c:strCache>
            </c:strRef>
          </c:cat>
          <c:val>
            <c:numRef>
              <c:f>'Ark1'!$B$2:$B$13</c:f>
              <c:numCache>
                <c:formatCode>General</c:formatCode>
                <c:ptCount val="12"/>
                <c:pt idx="0">
                  <c:v>100</c:v>
                </c:pt>
                <c:pt idx="1">
                  <c:v>74</c:v>
                </c:pt>
                <c:pt idx="2">
                  <c:v>4</c:v>
                </c:pt>
                <c:pt idx="3">
                  <c:v>20</c:v>
                </c:pt>
                <c:pt idx="4">
                  <c:v>20</c:v>
                </c:pt>
                <c:pt idx="5">
                  <c:v>6</c:v>
                </c:pt>
                <c:pt idx="6">
                  <c:v>16</c:v>
                </c:pt>
                <c:pt idx="7">
                  <c:v>4</c:v>
                </c:pt>
                <c:pt idx="8">
                  <c:v>24</c:v>
                </c:pt>
                <c:pt idx="9">
                  <c:v>0</c:v>
                </c:pt>
                <c:pt idx="10">
                  <c:v>14</c:v>
                </c:pt>
                <c:pt idx="11">
                  <c:v>2</c:v>
                </c:pt>
              </c:numCache>
            </c:numRef>
          </c:val>
          <c:extLst>
            <c:ext xmlns:c16="http://schemas.microsoft.com/office/drawing/2014/chart" uri="{C3380CC4-5D6E-409C-BE32-E72D297353CC}">
              <c16:uniqueId val="{00000000-3F98-45B5-9255-843A96382F63}"/>
            </c:ext>
          </c:extLst>
        </c:ser>
        <c:ser>
          <c:idx val="1"/>
          <c:order val="1"/>
          <c:tx>
            <c:strRef>
              <c:f>'Ark1'!$C$1</c:f>
              <c:strCache>
                <c:ptCount val="1"/>
                <c:pt idx="0">
                  <c:v>Sjælden</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Glukokortikoider</c:v>
                </c:pt>
                <c:pt idx="1">
                  <c:v>Ciclosporin</c:v>
                </c:pt>
                <c:pt idx="2">
                  <c:v>Cyklofosfamid</c:v>
                </c:pt>
                <c:pt idx="3">
                  <c:v>Azathioprin</c:v>
                </c:pt>
                <c:pt idx="4">
                  <c:v>Mychophenolat mofetil</c:v>
                </c:pt>
                <c:pt idx="5">
                  <c:v>Methotrexat</c:v>
                </c:pt>
                <c:pt idx="6">
                  <c:v>Dapson</c:v>
                </c:pt>
                <c:pt idx="7">
                  <c:v>Tacrolimus</c:v>
                </c:pt>
                <c:pt idx="8">
                  <c:v>TNF-α hæmmer</c:v>
                </c:pt>
                <c:pt idx="9">
                  <c:v>Anakinra</c:v>
                </c:pt>
                <c:pt idx="10">
                  <c:v>Immunglobulin</c:v>
                </c:pt>
                <c:pt idx="11">
                  <c:v>Rituximab</c:v>
                </c:pt>
              </c:strCache>
            </c:strRef>
          </c:cat>
          <c:val>
            <c:numRef>
              <c:f>'Ark1'!$C$2:$C$13</c:f>
              <c:numCache>
                <c:formatCode>General</c:formatCode>
                <c:ptCount val="12"/>
                <c:pt idx="0">
                  <c:v>0</c:v>
                </c:pt>
                <c:pt idx="1">
                  <c:v>22</c:v>
                </c:pt>
                <c:pt idx="2">
                  <c:v>42</c:v>
                </c:pt>
                <c:pt idx="3">
                  <c:v>68</c:v>
                </c:pt>
                <c:pt idx="4">
                  <c:v>68</c:v>
                </c:pt>
                <c:pt idx="5">
                  <c:v>54</c:v>
                </c:pt>
                <c:pt idx="6">
                  <c:v>48</c:v>
                </c:pt>
                <c:pt idx="7">
                  <c:v>20</c:v>
                </c:pt>
                <c:pt idx="8">
                  <c:v>62</c:v>
                </c:pt>
                <c:pt idx="9">
                  <c:v>14</c:v>
                </c:pt>
                <c:pt idx="10">
                  <c:v>50</c:v>
                </c:pt>
                <c:pt idx="11">
                  <c:v>24</c:v>
                </c:pt>
              </c:numCache>
            </c:numRef>
          </c:val>
          <c:extLst>
            <c:ext xmlns:c16="http://schemas.microsoft.com/office/drawing/2014/chart" uri="{C3380CC4-5D6E-409C-BE32-E72D297353CC}">
              <c16:uniqueId val="{00000001-3F98-45B5-9255-843A96382F63}"/>
            </c:ext>
          </c:extLst>
        </c:ser>
        <c:ser>
          <c:idx val="2"/>
          <c:order val="2"/>
          <c:tx>
            <c:strRef>
              <c:f>'Ark1'!$D$1</c:f>
              <c:strCache>
                <c:ptCount val="1"/>
                <c:pt idx="0">
                  <c:v>Aldrig</c:v>
                </c:pt>
              </c:strCache>
            </c:strRef>
          </c:tx>
          <c:spPr>
            <a:solidFill>
              <a:schemeClr val="accent3">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Glukokortikoider</c:v>
                </c:pt>
                <c:pt idx="1">
                  <c:v>Ciclosporin</c:v>
                </c:pt>
                <c:pt idx="2">
                  <c:v>Cyklofosfamid</c:v>
                </c:pt>
                <c:pt idx="3">
                  <c:v>Azathioprin</c:v>
                </c:pt>
                <c:pt idx="4">
                  <c:v>Mychophenolat mofetil</c:v>
                </c:pt>
                <c:pt idx="5">
                  <c:v>Methotrexat</c:v>
                </c:pt>
                <c:pt idx="6">
                  <c:v>Dapson</c:v>
                </c:pt>
                <c:pt idx="7">
                  <c:v>Tacrolimus</c:v>
                </c:pt>
                <c:pt idx="8">
                  <c:v>TNF-α hæmmer</c:v>
                </c:pt>
                <c:pt idx="9">
                  <c:v>Anakinra</c:v>
                </c:pt>
                <c:pt idx="10">
                  <c:v>Immunglobulin</c:v>
                </c:pt>
                <c:pt idx="11">
                  <c:v>Rituximab</c:v>
                </c:pt>
              </c:strCache>
            </c:strRef>
          </c:cat>
          <c:val>
            <c:numRef>
              <c:f>'Ark1'!$D$2:$D$13</c:f>
              <c:numCache>
                <c:formatCode>General</c:formatCode>
                <c:ptCount val="12"/>
                <c:pt idx="0">
                  <c:v>0</c:v>
                </c:pt>
                <c:pt idx="1">
                  <c:v>4</c:v>
                </c:pt>
                <c:pt idx="2">
                  <c:v>54</c:v>
                </c:pt>
                <c:pt idx="3">
                  <c:v>12</c:v>
                </c:pt>
                <c:pt idx="4">
                  <c:v>12</c:v>
                </c:pt>
                <c:pt idx="5">
                  <c:v>38</c:v>
                </c:pt>
                <c:pt idx="6">
                  <c:v>36</c:v>
                </c:pt>
                <c:pt idx="7">
                  <c:v>76</c:v>
                </c:pt>
                <c:pt idx="8">
                  <c:v>14</c:v>
                </c:pt>
                <c:pt idx="9">
                  <c:v>86</c:v>
                </c:pt>
                <c:pt idx="10">
                  <c:v>36</c:v>
                </c:pt>
                <c:pt idx="11">
                  <c:v>74</c:v>
                </c:pt>
              </c:numCache>
            </c:numRef>
          </c:val>
          <c:extLst>
            <c:ext xmlns:c16="http://schemas.microsoft.com/office/drawing/2014/chart" uri="{C3380CC4-5D6E-409C-BE32-E72D297353CC}">
              <c16:uniqueId val="{00000002-3F98-45B5-9255-843A96382F63}"/>
            </c:ext>
          </c:extLst>
        </c:ser>
        <c:dLbls>
          <c:showLegendKey val="0"/>
          <c:showVal val="1"/>
          <c:showCatName val="0"/>
          <c:showSerName val="0"/>
          <c:showPercent val="0"/>
          <c:showBubbleSize val="0"/>
        </c:dLbls>
        <c:gapWidth val="75"/>
        <c:axId val="73587712"/>
        <c:axId val="73990912"/>
      </c:barChart>
      <c:catAx>
        <c:axId val="73587712"/>
        <c:scaling>
          <c:orientation val="minMax"/>
        </c:scaling>
        <c:delete val="0"/>
        <c:axPos val="b"/>
        <c:numFmt formatCode="General" sourceLinked="0"/>
        <c:majorTickMark val="none"/>
        <c:minorTickMark val="none"/>
        <c:tickLblPos val="nextTo"/>
        <c:txPr>
          <a:bodyPr/>
          <a:lstStyle/>
          <a:p>
            <a:pPr>
              <a:defRPr sz="1100"/>
            </a:pPr>
            <a:endParaRPr lang="da-DK"/>
          </a:p>
        </c:txPr>
        <c:crossAx val="73990912"/>
        <c:crosses val="autoZero"/>
        <c:auto val="1"/>
        <c:lblAlgn val="ctr"/>
        <c:lblOffset val="100"/>
        <c:noMultiLvlLbl val="0"/>
      </c:catAx>
      <c:valAx>
        <c:axId val="73990912"/>
        <c:scaling>
          <c:orientation val="minMax"/>
          <c:max val="100"/>
        </c:scaling>
        <c:delete val="0"/>
        <c:axPos val="l"/>
        <c:numFmt formatCode="General" sourceLinked="1"/>
        <c:majorTickMark val="none"/>
        <c:minorTickMark val="none"/>
        <c:tickLblPos val="nextTo"/>
        <c:crossAx val="73587712"/>
        <c:crosses val="autoZero"/>
        <c:crossBetween val="between"/>
      </c:valAx>
    </c:plotArea>
    <c:legend>
      <c:legendPos val="b"/>
      <c:overlay val="0"/>
      <c:txPr>
        <a:bodyPr/>
        <a:lstStyle/>
        <a:p>
          <a:pPr>
            <a:defRPr sz="1400"/>
          </a:pPr>
          <a:endParaRPr lang="da-DK"/>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da-DK"/>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0.72174</cdr:x>
      <cdr:y>0.9103</cdr:y>
    </cdr:from>
    <cdr:to>
      <cdr:x>0.97963</cdr:x>
      <cdr:y>0.95846</cdr:y>
    </cdr:to>
    <cdr:sp macro="" textlink="">
      <cdr:nvSpPr>
        <cdr:cNvPr id="3" name="Tekstfelt 2"/>
        <cdr:cNvSpPr txBox="1">
          <a:spLocks xmlns:a="http://schemas.openxmlformats.org/drawingml/2006/main" noChangeArrowheads="1"/>
        </cdr:cNvSpPr>
      </cdr:nvSpPr>
      <cdr:spPr bwMode="auto">
        <a:xfrm xmlns:a="http://schemas.openxmlformats.org/drawingml/2006/main">
          <a:off x="5976665" y="4653971"/>
          <a:ext cx="2135574" cy="246221"/>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da-DK" sz="1000" dirty="0"/>
            <a:t>Oversat</a:t>
          </a:r>
          <a:r>
            <a:rPr lang="da-DK" sz="1000" baseline="0" dirty="0"/>
            <a:t> fra </a:t>
          </a:r>
          <a:r>
            <a:rPr lang="da-DK" sz="1000" baseline="0" dirty="0">
              <a:latin typeface="Palatino Linotype"/>
            </a:rPr>
            <a:t>⁶</a:t>
          </a:r>
          <a:r>
            <a:rPr lang="da-DK" sz="1000" dirty="0"/>
            <a:t>Ghazal et al. (2013)</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1"/>
            <a:ext cx="2740330" cy="50141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defTabSz="921489">
              <a:spcBef>
                <a:spcPct val="0"/>
              </a:spcBef>
              <a:defRPr sz="1000"/>
            </a:lvl1pPr>
          </a:lstStyle>
          <a:p>
            <a:pPr>
              <a:defRPr/>
            </a:pPr>
            <a:endParaRPr lang="da-DK"/>
          </a:p>
        </p:txBody>
      </p:sp>
      <p:sp>
        <p:nvSpPr>
          <p:cNvPr id="3075" name="Rectangle 3"/>
          <p:cNvSpPr>
            <a:spLocks noGrp="1" noChangeArrowheads="1"/>
          </p:cNvSpPr>
          <p:nvPr>
            <p:ph type="dt" sz="quarter" idx="1"/>
          </p:nvPr>
        </p:nvSpPr>
        <p:spPr bwMode="auto">
          <a:xfrm>
            <a:off x="4383229" y="1"/>
            <a:ext cx="2504935" cy="50141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lgn="r" defTabSz="921489">
              <a:spcBef>
                <a:spcPct val="0"/>
              </a:spcBef>
              <a:defRPr sz="1000"/>
            </a:lvl1pPr>
          </a:lstStyle>
          <a:p>
            <a:pPr>
              <a:defRPr/>
            </a:pPr>
            <a:endParaRPr lang="da-DK"/>
          </a:p>
        </p:txBody>
      </p:sp>
      <p:sp>
        <p:nvSpPr>
          <p:cNvPr id="3076" name="Rectangle 4"/>
          <p:cNvSpPr>
            <a:spLocks noGrp="1" noChangeArrowheads="1"/>
          </p:cNvSpPr>
          <p:nvPr>
            <p:ph type="ftr" sz="quarter" idx="2"/>
          </p:nvPr>
        </p:nvSpPr>
        <p:spPr bwMode="auto">
          <a:xfrm>
            <a:off x="1" y="9518882"/>
            <a:ext cx="2983842" cy="50141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defTabSz="921489">
              <a:spcBef>
                <a:spcPct val="0"/>
              </a:spcBef>
              <a:defRPr sz="1200">
                <a:latin typeface="Verdana" pitchFamily="34" charset="0"/>
              </a:defRPr>
            </a:lvl1pPr>
          </a:lstStyle>
          <a:p>
            <a:pPr>
              <a:defRPr/>
            </a:pPr>
            <a:endParaRPr lang="da-DK"/>
          </a:p>
        </p:txBody>
      </p:sp>
      <p:sp>
        <p:nvSpPr>
          <p:cNvPr id="3077" name="Rectangle 5"/>
          <p:cNvSpPr>
            <a:spLocks noGrp="1" noChangeArrowheads="1"/>
          </p:cNvSpPr>
          <p:nvPr>
            <p:ph type="sldNum" sz="quarter" idx="3"/>
          </p:nvPr>
        </p:nvSpPr>
        <p:spPr bwMode="auto">
          <a:xfrm>
            <a:off x="3904321" y="9518882"/>
            <a:ext cx="2983842" cy="50141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lgn="r" defTabSz="921489">
              <a:spcBef>
                <a:spcPct val="0"/>
              </a:spcBef>
              <a:defRPr sz="1200">
                <a:latin typeface="Verdana" pitchFamily="34" charset="0"/>
              </a:defRPr>
            </a:lvl1pPr>
          </a:lstStyle>
          <a:p>
            <a:pPr>
              <a:defRPr/>
            </a:pPr>
            <a:fld id="{DD57246F-045D-4180-AC4B-205F11DDD2B4}" type="slidenum">
              <a:rPr lang="da-DK"/>
              <a:pPr>
                <a:defRPr/>
              </a:pPr>
              <a:t>‹nr.›</a:t>
            </a:fld>
            <a:endParaRPr lang="da-DK"/>
          </a:p>
        </p:txBody>
      </p:sp>
      <p:pic>
        <p:nvPicPr>
          <p:cNvPr id="18438" name="Picture 8" descr="Region Syddanmark Logo_lille_sh"/>
          <p:cNvPicPr>
            <a:picLocks noChangeAspect="1" noChangeArrowheads="1"/>
          </p:cNvPicPr>
          <p:nvPr/>
        </p:nvPicPr>
        <p:blipFill>
          <a:blip r:embed="rId2" cstate="print"/>
          <a:srcRect/>
          <a:stretch>
            <a:fillRect/>
          </a:stretch>
        </p:blipFill>
        <p:spPr bwMode="auto">
          <a:xfrm>
            <a:off x="2954621" y="461114"/>
            <a:ext cx="978922" cy="369212"/>
          </a:xfrm>
          <a:prstGeom prst="rect">
            <a:avLst/>
          </a:prstGeom>
          <a:noFill/>
          <a:ln w="9525">
            <a:noFill/>
            <a:miter lim="800000"/>
            <a:headEnd/>
            <a:tailEnd/>
          </a:ln>
        </p:spPr>
      </p:pic>
    </p:spTree>
    <p:extLst>
      <p:ext uri="{BB962C8B-B14F-4D97-AF65-F5344CB8AC3E}">
        <p14:creationId xmlns:p14="http://schemas.microsoft.com/office/powerpoint/2010/main" val="378170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83842" cy="50141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defTabSz="921489">
              <a:spcBef>
                <a:spcPct val="0"/>
              </a:spcBef>
              <a:defRPr sz="1200">
                <a:latin typeface="Verdana" pitchFamily="34" charset="0"/>
              </a:defRPr>
            </a:lvl1pPr>
          </a:lstStyle>
          <a:p>
            <a:pPr>
              <a:defRPr/>
            </a:pPr>
            <a:endParaRPr lang="da-DK"/>
          </a:p>
        </p:txBody>
      </p:sp>
      <p:sp>
        <p:nvSpPr>
          <p:cNvPr id="5123" name="Rectangle 3"/>
          <p:cNvSpPr>
            <a:spLocks noGrp="1" noChangeArrowheads="1"/>
          </p:cNvSpPr>
          <p:nvPr>
            <p:ph type="dt" idx="1"/>
          </p:nvPr>
        </p:nvSpPr>
        <p:spPr bwMode="auto">
          <a:xfrm>
            <a:off x="3904321" y="1"/>
            <a:ext cx="2983842" cy="50141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lgn="r" defTabSz="921489">
              <a:spcBef>
                <a:spcPct val="0"/>
              </a:spcBef>
              <a:defRPr sz="1200">
                <a:latin typeface="Verdana" pitchFamily="34" charset="0"/>
              </a:defRPr>
            </a:lvl1pPr>
          </a:lstStyle>
          <a:p>
            <a:pPr>
              <a:defRPr/>
            </a:pPr>
            <a:endParaRPr lang="da-DK"/>
          </a:p>
        </p:txBody>
      </p:sp>
      <p:sp>
        <p:nvSpPr>
          <p:cNvPr id="17412" name="Rectangle 4"/>
          <p:cNvSpPr>
            <a:spLocks noGrp="1" noRot="1" noChangeAspect="1" noChangeArrowheads="1" noTextEdit="1"/>
          </p:cNvSpPr>
          <p:nvPr>
            <p:ph type="sldImg" idx="2"/>
          </p:nvPr>
        </p:nvSpPr>
        <p:spPr bwMode="auto">
          <a:xfrm>
            <a:off x="744538" y="750888"/>
            <a:ext cx="5399087" cy="3759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8858" y="4761057"/>
            <a:ext cx="5050453" cy="4507926"/>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6"/>
          <p:cNvSpPr>
            <a:spLocks noGrp="1" noChangeArrowheads="1"/>
          </p:cNvSpPr>
          <p:nvPr>
            <p:ph type="ftr" sz="quarter" idx="4"/>
          </p:nvPr>
        </p:nvSpPr>
        <p:spPr bwMode="auto">
          <a:xfrm>
            <a:off x="1" y="9518882"/>
            <a:ext cx="2983842" cy="50141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defTabSz="921489">
              <a:spcBef>
                <a:spcPct val="0"/>
              </a:spcBef>
              <a:defRPr sz="1200">
                <a:latin typeface="Verdana" pitchFamily="34" charset="0"/>
              </a:defRPr>
            </a:lvl1pPr>
          </a:lstStyle>
          <a:p>
            <a:pPr>
              <a:defRPr/>
            </a:pPr>
            <a:endParaRPr lang="da-DK"/>
          </a:p>
        </p:txBody>
      </p:sp>
      <p:sp>
        <p:nvSpPr>
          <p:cNvPr id="5127" name="Rectangle 7"/>
          <p:cNvSpPr>
            <a:spLocks noGrp="1" noChangeArrowheads="1"/>
          </p:cNvSpPr>
          <p:nvPr>
            <p:ph type="sldNum" sz="quarter" idx="5"/>
          </p:nvPr>
        </p:nvSpPr>
        <p:spPr bwMode="auto">
          <a:xfrm>
            <a:off x="3904321" y="9518882"/>
            <a:ext cx="2983842" cy="50141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lgn="r" defTabSz="921489">
              <a:spcBef>
                <a:spcPct val="0"/>
              </a:spcBef>
              <a:defRPr sz="1200">
                <a:latin typeface="Verdana" pitchFamily="34" charset="0"/>
              </a:defRPr>
            </a:lvl1pPr>
          </a:lstStyle>
          <a:p>
            <a:pPr>
              <a:defRPr/>
            </a:pPr>
            <a:fld id="{1C23392F-B161-4ECD-AABE-F0A9931A9545}" type="slidenum">
              <a:rPr lang="da-DK"/>
              <a:pPr>
                <a:defRPr/>
              </a:pPr>
              <a:t>‹nr.›</a:t>
            </a:fld>
            <a:endParaRPr lang="da-DK"/>
          </a:p>
        </p:txBody>
      </p:sp>
    </p:spTree>
    <p:extLst>
      <p:ext uri="{BB962C8B-B14F-4D97-AF65-F5344CB8AC3E}">
        <p14:creationId xmlns:p14="http://schemas.microsoft.com/office/powerpoint/2010/main" val="710424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Min hovedpointe i dag er, at Der er ikke kun et sår der skal heles, men også et liv der skal leves!</a:t>
            </a:r>
          </a:p>
          <a:p>
            <a:endParaRPr lang="da-DK" sz="1000" dirty="0"/>
          </a:p>
          <a:p>
            <a:r>
              <a:rPr lang="da-DK" sz="1000" dirty="0"/>
              <a:t>Det fokus kan være rigtig svært at holde med de komplekse problemstillinger som er gældende ved </a:t>
            </a:r>
            <a:r>
              <a:rPr lang="da-DK" sz="1000" dirty="0" err="1"/>
              <a:t>pyodermasår</a:t>
            </a:r>
            <a:r>
              <a:rPr lang="da-DK" sz="1000" dirty="0"/>
              <a:t>.</a:t>
            </a:r>
          </a:p>
          <a:p>
            <a:endParaRPr lang="da-DK" sz="1000" dirty="0"/>
          </a:p>
          <a:p>
            <a:r>
              <a:rPr lang="da-DK" sz="1000" dirty="0"/>
              <a:t>Jeg har rigtig meget på hjertet og dette oplæg er egentligt 40min og derfor er der slides jeg springer over</a:t>
            </a:r>
          </a:p>
          <a:p>
            <a:pPr algn="l" eaLnBrk="1" hangingPunct="1">
              <a:spcBef>
                <a:spcPct val="50000"/>
              </a:spcBef>
              <a:buFontTx/>
              <a:buNone/>
            </a:pPr>
            <a:endParaRPr lang="da-DK" altLang="da-DK" sz="1000" dirty="0">
              <a:solidFill>
                <a:schemeClr val="bg1">
                  <a:lumMod val="75000"/>
                </a:schemeClr>
              </a:solidFill>
            </a:endParaRPr>
          </a:p>
          <a:p>
            <a:pPr defTabSz="914382">
              <a:defRPr/>
            </a:pPr>
            <a:endParaRPr lang="da-DK" sz="1000" dirty="0">
              <a:solidFill>
                <a:schemeClr val="bg1">
                  <a:lumMod val="75000"/>
                </a:schemeClr>
              </a:solidFill>
            </a:endParaRPr>
          </a:p>
          <a:p>
            <a:pPr defTabSz="914382">
              <a:defRPr/>
            </a:pPr>
            <a:r>
              <a:rPr lang="da-DK" sz="1000" dirty="0">
                <a:solidFill>
                  <a:schemeClr val="bg1">
                    <a:lumMod val="75000"/>
                  </a:schemeClr>
                </a:solidFill>
              </a:rPr>
              <a:t>Hvorfor skal jeg kloge mig på det, er fordi det primært er de sår vi ser hos os, og derfor valgte vores sygeplejespecialist Jeanette Hansen og jeg, at dykke lidt dybere ned i litteraturen.</a:t>
            </a:r>
          </a:p>
          <a:p>
            <a:pPr defTabSz="914382">
              <a:defRPr/>
            </a:pPr>
            <a:r>
              <a:rPr lang="da-DK" sz="1000" dirty="0">
                <a:solidFill>
                  <a:schemeClr val="bg1">
                    <a:lumMod val="75000"/>
                  </a:schemeClr>
                </a:solidFill>
              </a:rPr>
              <a:t>hvor mange har læst vores artikel i sårbladet? </a:t>
            </a:r>
          </a:p>
          <a:p>
            <a:pPr defTabSz="914382">
              <a:defRPr/>
            </a:pPr>
            <a:r>
              <a:rPr lang="da-DK" sz="1000" dirty="0">
                <a:solidFill>
                  <a:schemeClr val="bg1">
                    <a:lumMod val="75000"/>
                  </a:schemeClr>
                </a:solidFill>
              </a:rPr>
              <a:t>Der er publiceret en del siden</a:t>
            </a:r>
          </a:p>
          <a:p>
            <a:pPr defTabSz="914382">
              <a:defRPr/>
            </a:pPr>
            <a:endParaRPr lang="da-DK" sz="1000" dirty="0"/>
          </a:p>
          <a:p>
            <a:endParaRPr lang="da-DK" sz="1000"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a:t>
            </a:fld>
            <a:endParaRPr lang="da-DK"/>
          </a:p>
        </p:txBody>
      </p:sp>
    </p:spTree>
    <p:extLst>
      <p:ext uri="{BB962C8B-B14F-4D97-AF65-F5344CB8AC3E}">
        <p14:creationId xmlns:p14="http://schemas.microsoft.com/office/powerpoint/2010/main" val="203837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572231" y="4761056"/>
            <a:ext cx="5964615" cy="4710139"/>
          </a:xfrm>
        </p:spPr>
        <p:txBody>
          <a:bodyPr/>
          <a:lstStyle/>
          <a:p>
            <a:endParaRPr lang="da-DK" dirty="0"/>
          </a:p>
          <a:p>
            <a:r>
              <a:rPr lang="da-DK" dirty="0"/>
              <a:t>I forhold til medicinsk behandling af </a:t>
            </a:r>
            <a:r>
              <a:rPr lang="da-DK" dirty="0" err="1"/>
              <a:t>pyoderma</a:t>
            </a:r>
            <a:r>
              <a:rPr lang="da-DK" dirty="0"/>
              <a:t> findes der desværre ingen guidelines</a:t>
            </a:r>
          </a:p>
          <a:p>
            <a:endParaRPr lang="da-DK" dirty="0"/>
          </a:p>
          <a:p>
            <a:r>
              <a:rPr lang="da-DK" dirty="0"/>
              <a:t>Som sagt skal en underliggende lidelse </a:t>
            </a:r>
            <a:r>
              <a:rPr lang="da-DK" baseline="0" dirty="0"/>
              <a:t>behandles. </a:t>
            </a:r>
          </a:p>
          <a:p>
            <a:endParaRPr lang="da-DK" dirty="0"/>
          </a:p>
          <a:p>
            <a:r>
              <a:rPr lang="da-DK" dirty="0"/>
              <a:t>Mange starter med Lokal behandling</a:t>
            </a:r>
            <a:r>
              <a:rPr lang="da-DK" baseline="0" dirty="0"/>
              <a:t> med </a:t>
            </a:r>
            <a:r>
              <a:rPr lang="da-DK" dirty="0" err="1"/>
              <a:t>Dermovat</a:t>
            </a:r>
            <a:r>
              <a:rPr lang="da-DK" dirty="0"/>
              <a:t> eller </a:t>
            </a:r>
            <a:r>
              <a:rPr lang="da-DK" dirty="0" err="1"/>
              <a:t>Protopic</a:t>
            </a:r>
            <a:r>
              <a:rPr lang="da-DK" dirty="0"/>
              <a:t> så snart der er mistanke om </a:t>
            </a:r>
            <a:r>
              <a:rPr lang="da-DK" dirty="0" err="1"/>
              <a:t>pyoderma</a:t>
            </a:r>
            <a:endParaRPr lang="da-DK" dirty="0"/>
          </a:p>
          <a:p>
            <a:endParaRPr lang="da-DK" dirty="0"/>
          </a:p>
          <a:p>
            <a:r>
              <a:rPr lang="da-DK" dirty="0"/>
              <a:t>Sekundær Infektion skal selvfølgelig behandles lokal eller systemisk</a:t>
            </a:r>
          </a:p>
          <a:p>
            <a:endParaRPr lang="da-DK" dirty="0"/>
          </a:p>
          <a:p>
            <a:r>
              <a:rPr lang="da-DK" dirty="0" err="1"/>
              <a:t>Pyodermaaktiviteten</a:t>
            </a:r>
            <a:r>
              <a:rPr lang="da-DK" dirty="0"/>
              <a:t>  skal behandles med Systemisk </a:t>
            </a:r>
            <a:r>
              <a:rPr lang="da-DK" dirty="0" err="1"/>
              <a:t>immunsuppresiv</a:t>
            </a:r>
            <a:endParaRPr lang="da-DK" dirty="0"/>
          </a:p>
          <a:p>
            <a:endParaRPr lang="da-DK" dirty="0"/>
          </a:p>
          <a:p>
            <a:r>
              <a:rPr lang="da-DK" dirty="0"/>
              <a:t>Her er  der kun lavet 2 </a:t>
            </a:r>
            <a:r>
              <a:rPr lang="da-DK" dirty="0" err="1"/>
              <a:t>radomiserede</a:t>
            </a:r>
            <a:r>
              <a:rPr lang="da-DK" dirty="0"/>
              <a:t> </a:t>
            </a:r>
            <a:r>
              <a:rPr lang="da-DK" dirty="0" err="1"/>
              <a:t>kontrolerede</a:t>
            </a:r>
            <a:r>
              <a:rPr lang="da-DK" dirty="0"/>
              <a:t> undersøgelser</a:t>
            </a:r>
          </a:p>
          <a:p>
            <a:r>
              <a:rPr lang="da-DK" dirty="0"/>
              <a:t>Det ene undersøgte </a:t>
            </a:r>
            <a:r>
              <a:rPr lang="da-DK" dirty="0" err="1"/>
              <a:t>Remicade</a:t>
            </a:r>
            <a:r>
              <a:rPr lang="da-DK" dirty="0"/>
              <a:t> med 30 patienter, 40% bedre heling de første 2 uger –derfor fik 29 herefter </a:t>
            </a:r>
            <a:r>
              <a:rPr lang="da-DK" dirty="0" err="1"/>
              <a:t>Remicade</a:t>
            </a:r>
            <a:r>
              <a:rPr lang="da-DK" dirty="0"/>
              <a:t> (31% oplevede ingen effekt) de andre der oplevede effekt fik markant øget livskvalitet</a:t>
            </a:r>
          </a:p>
          <a:p>
            <a:r>
              <a:rPr lang="da-DK" dirty="0"/>
              <a:t>Det andet studie inkluderede 112 </a:t>
            </a:r>
            <a:r>
              <a:rPr lang="da-DK" dirty="0" err="1"/>
              <a:t>pt’er</a:t>
            </a:r>
            <a:r>
              <a:rPr lang="da-DK" dirty="0"/>
              <a:t> og sammenlignede </a:t>
            </a:r>
            <a:r>
              <a:rPr lang="da-DK" dirty="0" err="1"/>
              <a:t>prednisolon</a:t>
            </a:r>
            <a:r>
              <a:rPr lang="da-DK" dirty="0"/>
              <a:t> og Sandimmun behandling, 50%</a:t>
            </a:r>
            <a:r>
              <a:rPr lang="da-DK" baseline="0" dirty="0"/>
              <a:t> af sårene helet efter ½ år, bivirkningerne var hyppige og meget forskellige f.eks. Var der Flere infektioner ved </a:t>
            </a:r>
            <a:r>
              <a:rPr lang="da-DK" baseline="0" dirty="0" err="1"/>
              <a:t>prednisolon</a:t>
            </a:r>
            <a:r>
              <a:rPr lang="da-DK" baseline="0" dirty="0"/>
              <a:t> behandlingen. Konklusionen var at mange patienter har behov for kombinationsterapi af flere </a:t>
            </a:r>
            <a:r>
              <a:rPr lang="da-DK" baseline="0" dirty="0" err="1"/>
              <a:t>præperater</a:t>
            </a:r>
            <a:r>
              <a:rPr lang="da-DK" baseline="0" dirty="0"/>
              <a:t>.</a:t>
            </a:r>
            <a:endParaRPr lang="da-DK" dirty="0"/>
          </a:p>
          <a:p>
            <a:endParaRPr lang="da-DK" dirty="0"/>
          </a:p>
          <a:p>
            <a:r>
              <a:rPr lang="da-DK" dirty="0"/>
              <a:t>Vi ved fra vores </a:t>
            </a:r>
            <a:r>
              <a:rPr lang="da-DK" dirty="0" err="1"/>
              <a:t>pt’er</a:t>
            </a:r>
            <a:r>
              <a:rPr lang="da-DK" dirty="0"/>
              <a:t> at den systemiske behandling er vigtig for at få ro i </a:t>
            </a:r>
            <a:r>
              <a:rPr lang="da-DK" dirty="0" err="1"/>
              <a:t>pyodermaaktiviteten</a:t>
            </a:r>
            <a:r>
              <a:rPr lang="da-DK" dirty="0"/>
              <a:t>.</a:t>
            </a:r>
          </a:p>
          <a:p>
            <a:r>
              <a:rPr lang="da-DK" dirty="0"/>
              <a:t>Men som der står på vores slide: er behandlingen højpotent og kan ved </a:t>
            </a:r>
            <a:r>
              <a:rPr lang="da-DK" dirty="0" err="1"/>
              <a:t>langvarring</a:t>
            </a:r>
            <a:r>
              <a:rPr lang="da-DK" dirty="0"/>
              <a:t> behandling have livstruende bivirkninger.</a:t>
            </a:r>
          </a:p>
          <a:p>
            <a:endParaRPr lang="da-DK" dirty="0"/>
          </a:p>
          <a:p>
            <a:r>
              <a:rPr lang="da-DK" dirty="0"/>
              <a:t>Men hvis vi ikke gør noget eller ser for længe an kan det også have fatale konsekvenser</a:t>
            </a:r>
          </a:p>
          <a:p>
            <a:endParaRPr lang="da-DK" dirty="0"/>
          </a:p>
          <a:p>
            <a:r>
              <a:rPr lang="da-DK" dirty="0"/>
              <a:t>Behandlingsstrategierne bygger primært på artikler med patientcases og klinikernes erfaringer.</a:t>
            </a:r>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10</a:t>
            </a:fld>
            <a:endParaRPr lang="da-DK"/>
          </a:p>
        </p:txBody>
      </p:sp>
    </p:spTree>
    <p:extLst>
      <p:ext uri="{BB962C8B-B14F-4D97-AF65-F5344CB8AC3E}">
        <p14:creationId xmlns:p14="http://schemas.microsoft.com/office/powerpoint/2010/main" val="343831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derfor har vi taget dette søjlediagram med som viser behandlingsregimer blandt tyske dermatologer, de vælger altid </a:t>
            </a:r>
            <a:r>
              <a:rPr lang="da-DK" dirty="0" err="1"/>
              <a:t>prednisolon</a:t>
            </a:r>
            <a:r>
              <a:rPr lang="da-DK" dirty="0"/>
              <a:t> og meget ofte sandimmun, men derudover variere valget en del formentligt ud fra hvad patienterne ellers fejler og forventes bedst at kunne tåle. </a:t>
            </a:r>
          </a:p>
          <a:p>
            <a:pPr defTabSz="924439">
              <a:defRPr/>
            </a:pPr>
            <a:r>
              <a:rPr lang="da-DK" dirty="0"/>
              <a:t>Men formentligt også en vurdering af sværhedsgrad af sårene og økonomi. Ofte bruges kombination af flere </a:t>
            </a:r>
            <a:r>
              <a:rPr lang="da-DK" dirty="0" err="1"/>
              <a:t>præperater</a:t>
            </a:r>
            <a:r>
              <a:rPr lang="da-DK" dirty="0"/>
              <a:t>.</a:t>
            </a:r>
          </a:p>
          <a:p>
            <a:pPr defTabSz="924439">
              <a:defRPr/>
            </a:pPr>
            <a:r>
              <a:rPr lang="da-DK" dirty="0"/>
              <a:t>Fra 2013 siden er der kommet en del litteratur på også </a:t>
            </a:r>
            <a:r>
              <a:rPr lang="da-DK" dirty="0" err="1"/>
              <a:t>biologiskbeh</a:t>
            </a:r>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11</a:t>
            </a:fld>
            <a:endParaRPr lang="da-DK"/>
          </a:p>
        </p:txBody>
      </p:sp>
    </p:spTree>
    <p:extLst>
      <p:ext uri="{BB962C8B-B14F-4D97-AF65-F5344CB8AC3E}">
        <p14:creationId xmlns:p14="http://schemas.microsoft.com/office/powerpoint/2010/main" val="63959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572231" y="4761057"/>
            <a:ext cx="5743703" cy="4507926"/>
          </a:xfrm>
        </p:spPr>
        <p:txBody>
          <a:bodyPr/>
          <a:lstStyle/>
          <a:p>
            <a:r>
              <a:rPr lang="da-DK" dirty="0"/>
              <a:t>Man vil typisk blot på mistanken om </a:t>
            </a:r>
            <a:r>
              <a:rPr lang="da-DK" dirty="0" err="1"/>
              <a:t>pyoderma</a:t>
            </a:r>
            <a:r>
              <a:rPr lang="da-DK" dirty="0"/>
              <a:t> starte op med Immundæmpende salve omkring sårene og også ned i sårene når der er aktivitet. Nogle gange er det faktisk nok behandling! Nogle patienter oplever faktisk lindring i smerterne blot ved lokalbehandling!</a:t>
            </a:r>
          </a:p>
          <a:p>
            <a:endParaRPr lang="da-DK" dirty="0"/>
          </a:p>
          <a:p>
            <a:r>
              <a:rPr lang="da-DK" baseline="0" dirty="0"/>
              <a:t>Så er de fleste af os nok skolet i at oprensning er den vigtigste forudsætning for god sårheling, men Vi skal være meget forsigtige med oprensning her, så længe der er tegn på aktivitet i sårene. faktisk er der ingen af sårene på billederne jeg ville rense rigtigt op i.</a:t>
            </a:r>
          </a:p>
          <a:p>
            <a:endParaRPr lang="da-DK" baseline="0" dirty="0"/>
          </a:p>
          <a:p>
            <a:r>
              <a:rPr lang="da-DK" baseline="0" dirty="0"/>
              <a:t>Til gengæld er valg af bandager ikke så meget anderledes end ved andre vanskeligt helende sår, fugtig sårpleje er vigtig, vi skal undgå masseration når sårene væsker meget og undgå udtørring, måske endnu vigtigere her da udtørring af et </a:t>
            </a:r>
            <a:r>
              <a:rPr lang="da-DK" baseline="0" dirty="0" err="1"/>
              <a:t>pyoderma</a:t>
            </a:r>
            <a:r>
              <a:rPr lang="da-DK" baseline="0" dirty="0"/>
              <a:t> kan traumatisere såret og give smerteforværring.</a:t>
            </a:r>
          </a:p>
          <a:p>
            <a:endParaRPr lang="da-DK" baseline="0" dirty="0"/>
          </a:p>
          <a:p>
            <a:r>
              <a:rPr lang="da-DK" baseline="0" dirty="0"/>
              <a:t>Vi ved infektion kan forværre </a:t>
            </a:r>
            <a:r>
              <a:rPr lang="da-DK" baseline="0" dirty="0" err="1"/>
              <a:t>pyoderma</a:t>
            </a:r>
            <a:r>
              <a:rPr lang="da-DK" baseline="0" dirty="0"/>
              <a:t> væsentligt. Og på den anden side kan behandlingen sløre infektionstegn, derfor skal vi være mere </a:t>
            </a:r>
            <a:r>
              <a:rPr lang="da-DK" baseline="0" dirty="0" err="1"/>
              <a:t>obs</a:t>
            </a:r>
            <a:r>
              <a:rPr lang="da-DK" baseline="0" dirty="0"/>
              <a:t> og pode ved den mindste mistanke, f.eks. kan smerteforværring være eneste tegn på infektion, som er vigtig at udelukke eller behandle. Måske bør vi være lidt mere rundhåndet med bakteriehæmmende bandager.</a:t>
            </a:r>
          </a:p>
          <a:p>
            <a:endParaRPr lang="da-DK" baseline="0" dirty="0"/>
          </a:p>
          <a:p>
            <a:r>
              <a:rPr lang="da-DK" baseline="0" dirty="0"/>
              <a:t>Kompressionsbehandling er altid en vigtig del af sårpleje, her er det vigtigste at patienten kan acceptere den behandling der vælges. Fordi de oplever mange smerter må man ofte her gå på kompromis med den ideelle behandling.</a:t>
            </a:r>
          </a:p>
          <a:p>
            <a:endParaRPr lang="da-DK" baseline="0" dirty="0"/>
          </a:p>
          <a:p>
            <a:r>
              <a:rPr lang="da-DK" baseline="0" dirty="0"/>
              <a:t>Det vigtigt at Monitorere både sårudvikling, tegn på </a:t>
            </a:r>
            <a:r>
              <a:rPr lang="da-DK" baseline="0" dirty="0" err="1"/>
              <a:t>pyodermaaktivitet</a:t>
            </a:r>
            <a:r>
              <a:rPr lang="da-DK" baseline="0" dirty="0"/>
              <a:t>, smerter og bivirkninger til behandlingen.</a:t>
            </a:r>
          </a:p>
          <a:p>
            <a:pPr defTabSz="924439">
              <a:defRPr/>
            </a:pPr>
            <a:r>
              <a:rPr lang="da-DK" baseline="0" dirty="0"/>
              <a:t>Smerter skal altid lindres så vidt det er muligt og det kræver et godt samarbejde på tværs.</a:t>
            </a:r>
          </a:p>
          <a:p>
            <a:pPr defTabSz="924439">
              <a:defRPr/>
            </a:pPr>
            <a:endParaRPr lang="da-DK" baseline="0" dirty="0"/>
          </a:p>
          <a:p>
            <a:pPr defTabSz="924439">
              <a:defRPr/>
            </a:pPr>
            <a:r>
              <a:rPr lang="da-DK" dirty="0"/>
              <a:t>Forebyggelse af recidiv er meget vigtig da det forekommer hos </a:t>
            </a:r>
            <a:r>
              <a:rPr lang="da-DK" baseline="0" dirty="0"/>
              <a:t>Ca. 50%, så hurtig genhenvisning og genopstart af lokalbehandling på den mindste mistanke. Altså den immundæmpende salve.</a:t>
            </a:r>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12</a:t>
            </a:fld>
            <a:endParaRPr lang="da-DK"/>
          </a:p>
        </p:txBody>
      </p:sp>
    </p:spTree>
    <p:extLst>
      <p:ext uri="{BB962C8B-B14F-4D97-AF65-F5344CB8AC3E}">
        <p14:creationId xmlns:p14="http://schemas.microsoft.com/office/powerpoint/2010/main" val="241175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kan vi så se i oversigtsskemaerne på de første 7 patienter</a:t>
            </a:r>
            <a:r>
              <a:rPr lang="da-DK" baseline="0" dirty="0"/>
              <a:t> vi har analyseret, vi så efter sammenhænge og mønstre.</a:t>
            </a:r>
          </a:p>
          <a:p>
            <a:endParaRPr lang="da-DK" dirty="0"/>
          </a:p>
          <a:p>
            <a:r>
              <a:rPr lang="da-DK" dirty="0"/>
              <a:t>Vi har desværre ikke fået analyseret flere forløb og det er kun 7 patienter, men vi havde da en poster med på EWMA men det springer vi over…</a:t>
            </a:r>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13</a:t>
            </a:fld>
            <a:endParaRPr lang="da-DK"/>
          </a:p>
        </p:txBody>
      </p:sp>
    </p:spTree>
    <p:extLst>
      <p:ext uri="{BB962C8B-B14F-4D97-AF65-F5344CB8AC3E}">
        <p14:creationId xmlns:p14="http://schemas.microsoft.com/office/powerpoint/2010/main" val="33723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a:t>
            </a:r>
            <a:r>
              <a:rPr lang="da-DK" baseline="0" dirty="0"/>
              <a:t> kopieret fra vores e-poster til EWMA, den var i en bredere format, derfor er billederne lidt forvrænget. Men det er 7 </a:t>
            </a:r>
            <a:r>
              <a:rPr lang="da-DK" baseline="0" dirty="0" err="1"/>
              <a:t>pter</a:t>
            </a:r>
            <a:r>
              <a:rPr lang="da-DK" baseline="0" dirty="0"/>
              <a:t> i 7 kolonner…</a:t>
            </a:r>
          </a:p>
          <a:p>
            <a:endParaRPr lang="da-DK" baseline="0" dirty="0"/>
          </a:p>
          <a:p>
            <a:r>
              <a:rPr lang="da-DK" baseline="0" dirty="0"/>
              <a:t>Vi så forværring hos alle patienterne efter infektioner  </a:t>
            </a:r>
          </a:p>
          <a:p>
            <a:r>
              <a:rPr lang="da-DK" baseline="0" dirty="0"/>
              <a:t>Tegn på infektion er sløret </a:t>
            </a:r>
            <a:r>
              <a:rPr lang="da-DK" baseline="0" dirty="0" err="1"/>
              <a:t>pga</a:t>
            </a:r>
            <a:r>
              <a:rPr lang="da-DK" baseline="0" dirty="0"/>
              <a:t> lokal steroid. Aktivitet kan se ud om infektion.</a:t>
            </a:r>
          </a:p>
          <a:p>
            <a:r>
              <a:rPr lang="da-DK" baseline="0" dirty="0"/>
              <a:t>Forværring i smerter kan være eneste tegn på infektion. </a:t>
            </a:r>
          </a:p>
          <a:p>
            <a:r>
              <a:rPr lang="da-DK" baseline="0" dirty="0"/>
              <a:t>Vi fik </a:t>
            </a:r>
            <a:r>
              <a:rPr lang="da-DK" baseline="0" dirty="0" err="1"/>
              <a:t>udfra</a:t>
            </a:r>
            <a:r>
              <a:rPr lang="da-DK" baseline="0" dirty="0"/>
              <a:t> skemaerne også en mistanke om at infektion kan forværre </a:t>
            </a:r>
            <a:r>
              <a:rPr lang="da-DK" baseline="0" dirty="0" err="1"/>
              <a:t>pyodermaaktivitet</a:t>
            </a:r>
            <a:r>
              <a:rPr lang="da-DK" baseline="0" dirty="0"/>
              <a:t>? Måske en form for </a:t>
            </a:r>
            <a:r>
              <a:rPr lang="da-DK" baseline="0" dirty="0" err="1"/>
              <a:t>pathargifænomen</a:t>
            </a:r>
            <a:r>
              <a:rPr lang="da-DK" baseline="0" dirty="0"/>
              <a:t>.</a:t>
            </a:r>
          </a:p>
          <a:p>
            <a:endParaRPr lang="da-DK" baseline="0" dirty="0"/>
          </a:p>
          <a:p>
            <a:r>
              <a:rPr lang="da-DK" baseline="0" dirty="0"/>
              <a:t>I alle cases så vi forværring i sårene efter en periode med forværring i smerter. </a:t>
            </a:r>
          </a:p>
          <a:p>
            <a:r>
              <a:rPr lang="da-DK" baseline="0" dirty="0"/>
              <a:t>Patienterne fik meget </a:t>
            </a:r>
            <a:r>
              <a:rPr lang="da-DK" baseline="0" dirty="0" err="1"/>
              <a:t>analgetic</a:t>
            </a:r>
            <a:r>
              <a:rPr lang="da-DK" baseline="0" dirty="0"/>
              <a:t> og oplevede bivirkninger til det. </a:t>
            </a:r>
          </a:p>
          <a:p>
            <a:r>
              <a:rPr lang="da-DK" baseline="0" dirty="0"/>
              <a:t>Den bedste smertelindring oplevede patienterne efter opstart at systemisk steroid ellers anden behandling for </a:t>
            </a:r>
            <a:r>
              <a:rPr lang="da-DK" baseline="0" dirty="0" err="1"/>
              <a:t>pyodermaaktiviteten</a:t>
            </a:r>
            <a:r>
              <a:rPr lang="da-DK" baseline="0" dirty="0"/>
              <a:t>.</a:t>
            </a:r>
          </a:p>
          <a:p>
            <a:endParaRPr lang="da-DK" baseline="0" dirty="0"/>
          </a:p>
          <a:p>
            <a:endParaRPr lang="da-DK" dirty="0"/>
          </a:p>
        </p:txBody>
      </p:sp>
      <p:sp>
        <p:nvSpPr>
          <p:cNvPr id="4" name="Pladsholder til diasnummer 3"/>
          <p:cNvSpPr>
            <a:spLocks noGrp="1"/>
          </p:cNvSpPr>
          <p:nvPr>
            <p:ph type="sldNum" sz="quarter" idx="10"/>
          </p:nvPr>
        </p:nvSpPr>
        <p:spPr/>
        <p:txBody>
          <a:bodyPr/>
          <a:lstStyle/>
          <a:p>
            <a:fld id="{C7E35D89-108D-4CE1-8705-D278C76B8A0F}" type="slidenum">
              <a:rPr lang="da-DK" smtClean="0"/>
              <a:t>14</a:t>
            </a:fld>
            <a:endParaRPr lang="da-DK"/>
          </a:p>
        </p:txBody>
      </p:sp>
    </p:spTree>
    <p:extLst>
      <p:ext uri="{BB962C8B-B14F-4D97-AF65-F5344CB8AC3E}">
        <p14:creationId xmlns:p14="http://schemas.microsoft.com/office/powerpoint/2010/main" val="398871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forværring i sårene efter nedtrapning af systemisk behandling.</a:t>
            </a:r>
          </a:p>
          <a:p>
            <a:endParaRPr lang="da-DK" dirty="0"/>
          </a:p>
          <a:p>
            <a:pPr defTabSz="914382">
              <a:defRPr/>
            </a:pPr>
            <a:r>
              <a:rPr lang="da-DK" baseline="0" dirty="0"/>
              <a:t>ex. Ved </a:t>
            </a:r>
            <a:r>
              <a:rPr lang="da-DK" baseline="0" dirty="0" err="1"/>
              <a:t>kombi</a:t>
            </a:r>
            <a:r>
              <a:rPr lang="da-DK" baseline="0" dirty="0"/>
              <a:t> med </a:t>
            </a:r>
            <a:r>
              <a:rPr lang="da-DK" baseline="0" dirty="0" err="1"/>
              <a:t>cellcept</a:t>
            </a:r>
            <a:r>
              <a:rPr lang="da-DK" baseline="0" dirty="0"/>
              <a:t>/</a:t>
            </a:r>
            <a:r>
              <a:rPr lang="da-DK" baseline="0" dirty="0" err="1"/>
              <a:t>mtx</a:t>
            </a:r>
            <a:r>
              <a:rPr lang="da-DK" baseline="0" dirty="0"/>
              <a:t> og trappes </a:t>
            </a:r>
            <a:r>
              <a:rPr lang="da-DK" baseline="0" dirty="0" err="1"/>
              <a:t>prednisolon</a:t>
            </a:r>
            <a:r>
              <a:rPr lang="da-DK" baseline="0" dirty="0"/>
              <a:t> ned før effekten er det nye er indtruffet.</a:t>
            </a:r>
          </a:p>
          <a:p>
            <a:pPr defTabSz="914382">
              <a:defRPr/>
            </a:pPr>
            <a:endParaRPr lang="da-DK" dirty="0"/>
          </a:p>
          <a:p>
            <a:pPr defTabSz="914382">
              <a:defRPr/>
            </a:pPr>
            <a:r>
              <a:rPr lang="da-DK" dirty="0"/>
              <a:t>od effekt af </a:t>
            </a:r>
            <a:r>
              <a:rPr lang="da-DK" dirty="0" err="1"/>
              <a:t>prednisolon</a:t>
            </a:r>
            <a:r>
              <a:rPr lang="da-DK" dirty="0"/>
              <a:t> og </a:t>
            </a:r>
            <a:r>
              <a:rPr lang="da-DK" dirty="0" err="1"/>
              <a:t>sandimun</a:t>
            </a:r>
            <a:r>
              <a:rPr lang="da-DK" dirty="0"/>
              <a:t>, sjældent at patienterne kan tåle det i hele </a:t>
            </a:r>
            <a:r>
              <a:rPr lang="da-DK" dirty="0" err="1"/>
              <a:t>beh</a:t>
            </a:r>
            <a:r>
              <a:rPr lang="da-DK" dirty="0"/>
              <a:t>. Forløbet.</a:t>
            </a:r>
          </a:p>
          <a:p>
            <a:endParaRPr lang="da-DK" dirty="0"/>
          </a:p>
        </p:txBody>
      </p:sp>
      <p:sp>
        <p:nvSpPr>
          <p:cNvPr id="4" name="Pladsholder til diasnummer 3"/>
          <p:cNvSpPr>
            <a:spLocks noGrp="1"/>
          </p:cNvSpPr>
          <p:nvPr>
            <p:ph type="sldNum" sz="quarter" idx="10"/>
          </p:nvPr>
        </p:nvSpPr>
        <p:spPr/>
        <p:txBody>
          <a:bodyPr/>
          <a:lstStyle/>
          <a:p>
            <a:fld id="{C7E35D89-108D-4CE1-8705-D278C76B8A0F}" type="slidenum">
              <a:rPr lang="da-DK" smtClean="0"/>
              <a:t>15</a:t>
            </a:fld>
            <a:endParaRPr lang="da-DK"/>
          </a:p>
        </p:txBody>
      </p:sp>
    </p:spTree>
    <p:extLst>
      <p:ext uri="{BB962C8B-B14F-4D97-AF65-F5344CB8AC3E}">
        <p14:creationId xmlns:p14="http://schemas.microsoft.com/office/powerpoint/2010/main" val="437071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Den vigtigste antagelse vi har lavet ud fra både litteraturstudiet og analyse af vores patient cases er at :</a:t>
            </a:r>
          </a:p>
          <a:p>
            <a:pPr defTabSz="924439">
              <a:defRPr/>
            </a:pPr>
            <a:endParaRPr lang="da-DK" dirty="0"/>
          </a:p>
          <a:p>
            <a:pPr defTabSz="924439">
              <a:defRPr/>
            </a:pPr>
            <a:r>
              <a:rPr lang="da-DK" dirty="0"/>
              <a:t>Smerter ofte er det mest fremtrædende symptom, og dermed sammen med rødmen en god indikator for progression af </a:t>
            </a:r>
            <a:r>
              <a:rPr lang="da-DK" dirty="0" err="1"/>
              <a:t>Pyoderma</a:t>
            </a:r>
            <a:r>
              <a:rPr lang="da-DK" dirty="0"/>
              <a:t> samt monitorering af behandlings effekt. </a:t>
            </a:r>
          </a:p>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16</a:t>
            </a:fld>
            <a:endParaRPr lang="da-DK"/>
          </a:p>
        </p:txBody>
      </p:sp>
    </p:spTree>
    <p:extLst>
      <p:ext uri="{BB962C8B-B14F-4D97-AF65-F5344CB8AC3E}">
        <p14:creationId xmlns:p14="http://schemas.microsoft.com/office/powerpoint/2010/main" val="357888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En af vores patienter havde brug for at beskrive sit forløb og dette citat er taget herfra.  Citat.</a:t>
            </a:r>
          </a:p>
          <a:p>
            <a:pPr defTabSz="924439">
              <a:defRPr/>
            </a:pPr>
            <a:endParaRPr lang="da-DK" dirty="0"/>
          </a:p>
          <a:p>
            <a:pPr defTabSz="924439">
              <a:defRPr/>
            </a:pPr>
            <a:r>
              <a:rPr lang="da-DK" dirty="0"/>
              <a:t>Hans oplevelser er desværre ikke enkeltstående, og vi hører jævnligt lignende forløb beskrevet. Patienter med PG bliver ofte henvist til Hudafdelingen efter langvarige sårforløb fulgt ved egen læge/sårklinik eller med voldsom udvikling i sårtilstanden i form af meget smertefulde sår. </a:t>
            </a:r>
          </a:p>
          <a:p>
            <a:pPr defTabSz="924439">
              <a:defRPr/>
            </a:pPr>
            <a:r>
              <a:rPr lang="da-DK" dirty="0"/>
              <a:t>Patienterne møder på deres vej velmenende sundhedsprofessionelle, der har forsøgt at oprense nekroser, hvorefter der sker forværring af såret med smertefuldt forløb til følge. Mange patienter beskriver forløbet som deres værste mareridt grundet smerterne, og oplever ofte i kontakten med sundhedsprofessionelle en manglende forståelse for, at sår kan være så smertefulde.</a:t>
            </a:r>
          </a:p>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17</a:t>
            </a:fld>
            <a:endParaRPr lang="da-DK"/>
          </a:p>
        </p:txBody>
      </p:sp>
    </p:spTree>
    <p:extLst>
      <p:ext uri="{BB962C8B-B14F-4D97-AF65-F5344CB8AC3E}">
        <p14:creationId xmlns:p14="http://schemas.microsoft.com/office/powerpoint/2010/main" val="302324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Vi ved fra vores patienter at:</a:t>
            </a:r>
          </a:p>
          <a:p>
            <a:endParaRPr lang="da-DK" sz="1100" dirty="0"/>
          </a:p>
          <a:p>
            <a:pPr>
              <a:defRPr/>
            </a:pPr>
            <a:r>
              <a:rPr lang="da-DK" sz="1100" dirty="0"/>
              <a:t>Sårene er </a:t>
            </a:r>
          </a:p>
          <a:p>
            <a:pPr lvl="2">
              <a:defRPr/>
            </a:pPr>
            <a:r>
              <a:rPr lang="da-DK" sz="1100" dirty="0"/>
              <a:t>Smertefulde</a:t>
            </a:r>
          </a:p>
          <a:p>
            <a:pPr lvl="2">
              <a:defRPr/>
            </a:pPr>
            <a:r>
              <a:rPr lang="da-DK" sz="1100" dirty="0"/>
              <a:t>Invaliderende</a:t>
            </a:r>
          </a:p>
          <a:p>
            <a:pPr lvl="2">
              <a:defRPr/>
            </a:pPr>
            <a:r>
              <a:rPr lang="da-DK" sz="1100" dirty="0"/>
              <a:t>Immobiliserende</a:t>
            </a:r>
          </a:p>
          <a:p>
            <a:pPr lvl="2">
              <a:defRPr/>
            </a:pPr>
            <a:r>
              <a:rPr lang="da-DK" sz="1100" dirty="0"/>
              <a:t>socialt isolerende </a:t>
            </a:r>
          </a:p>
          <a:p>
            <a:pPr>
              <a:defRPr/>
            </a:pPr>
            <a:endParaRPr lang="da-DK" sz="1100" dirty="0"/>
          </a:p>
          <a:p>
            <a:pPr>
              <a:defRPr/>
            </a:pPr>
            <a:r>
              <a:rPr lang="da-DK" sz="1100" dirty="0"/>
              <a:t>-og må derfor siges at have stor betydning for patienternes </a:t>
            </a:r>
            <a:r>
              <a:rPr lang="da-DK" sz="1100" dirty="0">
                <a:latin typeface="Batang" panose="02030600000101010101" pitchFamily="18" charset="-127"/>
                <a:ea typeface="Batang" panose="02030600000101010101" pitchFamily="18" charset="-127"/>
              </a:rPr>
              <a:t>Livskvalitet</a:t>
            </a:r>
          </a:p>
          <a:p>
            <a:endParaRPr lang="da-DK" sz="1100"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18</a:t>
            </a:fld>
            <a:endParaRPr lang="da-DK"/>
          </a:p>
        </p:txBody>
      </p:sp>
    </p:spTree>
    <p:extLst>
      <p:ext uri="{BB962C8B-B14F-4D97-AF65-F5344CB8AC3E}">
        <p14:creationId xmlns:p14="http://schemas.microsoft.com/office/powerpoint/2010/main" val="55610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r>
              <a:rPr lang="da-DK" baseline="0" dirty="0"/>
              <a:t>Dette skema udleveres ved hvert besøg og kan hjælpe os med et overblik over effekten af den iværksatte  behandling og dermed en individuel tilretning til den enkelte patient.</a:t>
            </a:r>
          </a:p>
          <a:p>
            <a:endParaRPr lang="da-DK" baseline="0"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19</a:t>
            </a:fld>
            <a:endParaRPr lang="da-DK"/>
          </a:p>
        </p:txBody>
      </p:sp>
    </p:spTree>
    <p:extLst>
      <p:ext uri="{BB962C8B-B14F-4D97-AF65-F5344CB8AC3E}">
        <p14:creationId xmlns:p14="http://schemas.microsoft.com/office/powerpoint/2010/main" val="377944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Efter vi havde lavet et litteraturstudie i 2015, lavede vi på denne baggrund ….</a:t>
            </a:r>
          </a:p>
          <a:p>
            <a:endParaRPr lang="da-DK" dirty="0"/>
          </a:p>
          <a:p>
            <a:r>
              <a:rPr lang="da-DK" dirty="0"/>
              <a:t>Jeanette har interviewet 6 af vores patienter… men ikke analyseret dem endnu…</a:t>
            </a:r>
          </a:p>
          <a:p>
            <a:endParaRPr lang="da-DK" dirty="0"/>
          </a:p>
          <a:p>
            <a:r>
              <a:rPr lang="da-DK" dirty="0"/>
              <a:t>Patienterne der kommer hos os har ofte været længe undervejs….</a:t>
            </a:r>
          </a:p>
          <a:p>
            <a:r>
              <a:rPr lang="da-DK" dirty="0"/>
              <a:t>Og mødt rigtig mange velmenende sundhedsprof</a:t>
            </a:r>
          </a:p>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2</a:t>
            </a:fld>
            <a:endParaRPr lang="da-DK"/>
          </a:p>
        </p:txBody>
      </p:sp>
    </p:spTree>
    <p:extLst>
      <p:ext uri="{BB962C8B-B14F-4D97-AF65-F5344CB8AC3E}">
        <p14:creationId xmlns:p14="http://schemas.microsoft.com/office/powerpoint/2010/main" val="285831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Vi har fået tilladelse at</a:t>
            </a:r>
            <a:r>
              <a:rPr lang="da-DK" baseline="0" dirty="0"/>
              <a:t> oversætte et tysk </a:t>
            </a:r>
            <a:r>
              <a:rPr lang="da-DK" baseline="0" dirty="0" err="1"/>
              <a:t>Wound-QoL</a:t>
            </a:r>
            <a:r>
              <a:rPr lang="da-DK" baseline="0" dirty="0"/>
              <a:t> skema</a:t>
            </a:r>
            <a:endParaRPr lang="da-DK" dirty="0"/>
          </a:p>
          <a:p>
            <a:endParaRPr lang="da-DK" dirty="0"/>
          </a:p>
          <a:p>
            <a:r>
              <a:rPr lang="da-DK" dirty="0"/>
              <a:t>Vi var i Hamburg på studie besøg, hvor vi oplevede mere fokus på hele patienten og dennes livskvalitet eller hverdagsliv. Det virkede til at være en godt redskab til at konsultationen tog udgangspunkt i patientens perspektiv og dagsorden.  </a:t>
            </a:r>
          </a:p>
          <a:p>
            <a:endParaRPr lang="da-DK" dirty="0"/>
          </a:p>
          <a:p>
            <a:r>
              <a:rPr lang="da-DK" dirty="0"/>
              <a:t>Det er et helt kapitel for sig selv hvor vi er godt i gang med oversættelsen….</a:t>
            </a:r>
          </a:p>
        </p:txBody>
      </p:sp>
      <p:sp>
        <p:nvSpPr>
          <p:cNvPr id="4" name="Pladsholder til slidenummer 3"/>
          <p:cNvSpPr>
            <a:spLocks noGrp="1"/>
          </p:cNvSpPr>
          <p:nvPr>
            <p:ph type="sldNum" sz="quarter" idx="10"/>
          </p:nvPr>
        </p:nvSpPr>
        <p:spPr/>
        <p:txBody>
          <a:bodyPr/>
          <a:lstStyle/>
          <a:p>
            <a:pPr>
              <a:defRPr/>
            </a:pPr>
            <a:fld id="{1C23392F-B161-4ECD-AABE-F0A9931A9545}" type="slidenum">
              <a:rPr lang="da-DK" smtClean="0"/>
              <a:pPr>
                <a:defRPr/>
              </a:pPr>
              <a:t>20</a:t>
            </a:fld>
            <a:endParaRPr lang="da-DK"/>
          </a:p>
        </p:txBody>
      </p:sp>
    </p:spTree>
    <p:extLst>
      <p:ext uri="{BB962C8B-B14F-4D97-AF65-F5344CB8AC3E}">
        <p14:creationId xmlns:p14="http://schemas.microsoft.com/office/powerpoint/2010/main" val="101960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21</a:t>
            </a:fld>
            <a:endParaRPr lang="da-DK"/>
          </a:p>
        </p:txBody>
      </p:sp>
    </p:spTree>
    <p:extLst>
      <p:ext uri="{BB962C8B-B14F-4D97-AF65-F5344CB8AC3E}">
        <p14:creationId xmlns:p14="http://schemas.microsoft.com/office/powerpoint/2010/main" val="245010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1C23392F-B161-4ECD-AABE-F0A9931A9545}" type="slidenum">
              <a:rPr lang="da-DK" smtClean="0"/>
              <a:pPr>
                <a:defRPr/>
              </a:pPr>
              <a:t>22</a:t>
            </a:fld>
            <a:endParaRPr lang="da-DK"/>
          </a:p>
        </p:txBody>
      </p:sp>
    </p:spTree>
    <p:extLst>
      <p:ext uri="{BB962C8B-B14F-4D97-AF65-F5344CB8AC3E}">
        <p14:creationId xmlns:p14="http://schemas.microsoft.com/office/powerpoint/2010/main" val="99114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Mange patienter oplever manglende forståelse for at…</a:t>
            </a:r>
          </a:p>
          <a:p>
            <a:pPr defTabSz="924439">
              <a:defRPr/>
            </a:pPr>
            <a:r>
              <a:rPr lang="da-DK" dirty="0"/>
              <a:t>…så ondt kan man da ikke ha i så lille et sår! Men Jo det kan man !</a:t>
            </a:r>
          </a:p>
          <a:p>
            <a:pPr defTabSz="924439">
              <a:defRPr/>
            </a:pPr>
            <a:endParaRPr lang="da-DK" dirty="0"/>
          </a:p>
          <a:p>
            <a:pPr defTabSz="924439">
              <a:defRPr/>
            </a:pPr>
            <a:r>
              <a:rPr lang="da-DK" dirty="0"/>
              <a:t>For </a:t>
            </a:r>
            <a:r>
              <a:rPr lang="da-DK" dirty="0" err="1"/>
              <a:t>Pyoderma</a:t>
            </a:r>
            <a:r>
              <a:rPr lang="da-DK" dirty="0"/>
              <a:t> er en af de mest smertefulde tilstande indenfor vanskeligt helende sår.</a:t>
            </a:r>
          </a:p>
          <a:p>
            <a:pPr defTabSz="924439">
              <a:defRPr/>
            </a:pPr>
            <a:r>
              <a:rPr lang="da-DK" dirty="0"/>
              <a:t>Desuden er det nok også noget af</a:t>
            </a:r>
            <a:r>
              <a:rPr lang="da-DK" baseline="0" dirty="0"/>
              <a:t> det mest komplekse at behandle.</a:t>
            </a:r>
          </a:p>
          <a:p>
            <a:pPr defTabSz="924439">
              <a:defRPr/>
            </a:pPr>
            <a:r>
              <a:rPr lang="da-DK" baseline="0" dirty="0"/>
              <a:t>For De her sår opfører sig ikke normalt og heller ikke ens.</a:t>
            </a:r>
          </a:p>
          <a:p>
            <a:pPr defTabSz="924439">
              <a:defRPr/>
            </a:pPr>
            <a:endParaRPr lang="da-DK" baseline="0"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3</a:t>
            </a:fld>
            <a:endParaRPr lang="da-DK"/>
          </a:p>
        </p:txBody>
      </p:sp>
    </p:spTree>
    <p:extLst>
      <p:ext uri="{BB962C8B-B14F-4D97-AF65-F5344CB8AC3E}">
        <p14:creationId xmlns:p14="http://schemas.microsoft.com/office/powerpoint/2010/main" val="167951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572231" y="4761057"/>
            <a:ext cx="5743703" cy="4507926"/>
          </a:xfrm>
        </p:spPr>
        <p:txBody>
          <a:bodyPr/>
          <a:lstStyle/>
          <a:p>
            <a:r>
              <a:rPr lang="da-DK" b="0" dirty="0"/>
              <a:t>Historisk har </a:t>
            </a:r>
            <a:r>
              <a:rPr lang="da-DK" b="0" dirty="0" err="1"/>
              <a:t>pg</a:t>
            </a:r>
            <a:r>
              <a:rPr lang="da-DK" b="0" dirty="0"/>
              <a:t> været kendt i over 100 år</a:t>
            </a:r>
          </a:p>
          <a:p>
            <a:endParaRPr lang="da-DK" b="0" i="1" dirty="0">
              <a:solidFill>
                <a:schemeClr val="tx1"/>
              </a:solidFill>
            </a:endParaRPr>
          </a:p>
          <a:p>
            <a:r>
              <a:rPr lang="da-DK" b="0" i="1" dirty="0">
                <a:solidFill>
                  <a:schemeClr val="tx1"/>
                </a:solidFill>
              </a:rPr>
              <a:t>årsagen er  ukendt men enighed om at den er immunologisk. </a:t>
            </a:r>
          </a:p>
          <a:p>
            <a:endParaRPr lang="da-DK" b="0" i="1" dirty="0">
              <a:solidFill>
                <a:schemeClr val="tx1"/>
              </a:solidFill>
            </a:endParaRPr>
          </a:p>
          <a:p>
            <a:r>
              <a:rPr lang="da-DK" b="0" i="1" dirty="0">
                <a:solidFill>
                  <a:schemeClr val="tx1"/>
                </a:solidFill>
              </a:rPr>
              <a:t>En sjælden type af </a:t>
            </a:r>
            <a:r>
              <a:rPr lang="da-DK" b="0" i="1" dirty="0" err="1">
                <a:solidFill>
                  <a:schemeClr val="tx1"/>
                </a:solidFill>
              </a:rPr>
              <a:t>Neutrofil</a:t>
            </a:r>
            <a:r>
              <a:rPr lang="da-DK" b="0" i="1" dirty="0">
                <a:solidFill>
                  <a:schemeClr val="tx1"/>
                </a:solidFill>
              </a:rPr>
              <a:t> </a:t>
            </a:r>
            <a:r>
              <a:rPr lang="da-DK" b="0" i="1" dirty="0" err="1">
                <a:solidFill>
                  <a:schemeClr val="tx1"/>
                </a:solidFill>
              </a:rPr>
              <a:t>dermatose</a:t>
            </a:r>
            <a:r>
              <a:rPr lang="da-DK" b="0" i="1" dirty="0">
                <a:solidFill>
                  <a:schemeClr val="tx1"/>
                </a:solidFill>
              </a:rPr>
              <a:t>, hvor der mangler en målrettet behandling.</a:t>
            </a:r>
          </a:p>
          <a:p>
            <a:endParaRPr lang="da-DK" b="0" i="1" dirty="0"/>
          </a:p>
          <a:p>
            <a:r>
              <a:rPr lang="da-DK" b="0" i="1" dirty="0"/>
              <a:t>en meget alvorlig kronisk sygdom med høj dødelighed og høj sygelighed.</a:t>
            </a:r>
          </a:p>
          <a:p>
            <a:endParaRPr lang="da-DK" b="0" i="1" dirty="0"/>
          </a:p>
          <a:p>
            <a:r>
              <a:rPr lang="da-DK" b="0" i="1" dirty="0"/>
              <a:t>Heldigvis ikke særlig hyppig </a:t>
            </a:r>
            <a:endParaRPr lang="da-DK" b="0" i="1" dirty="0">
              <a:solidFill>
                <a:schemeClr val="tx1"/>
              </a:solidFill>
            </a:endParaRPr>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4</a:t>
            </a:fld>
            <a:endParaRPr lang="da-DK"/>
          </a:p>
        </p:txBody>
      </p:sp>
    </p:spTree>
    <p:extLst>
      <p:ext uri="{BB962C8B-B14F-4D97-AF65-F5344CB8AC3E}">
        <p14:creationId xmlns:p14="http://schemas.microsoft.com/office/powerpoint/2010/main" val="363172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da-DK" dirty="0"/>
              <a:t>Der findes disse 5</a:t>
            </a:r>
            <a:r>
              <a:rPr lang="da-DK" baseline="0" dirty="0"/>
              <a:t> subtyper (med endnu flere undertyper), men det vi har koncentreret os om her, er den klassiske pyoderma gangrenosum.</a:t>
            </a:r>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5</a:t>
            </a:fld>
            <a:endParaRPr lang="da-DK"/>
          </a:p>
        </p:txBody>
      </p:sp>
    </p:spTree>
    <p:extLst>
      <p:ext uri="{BB962C8B-B14F-4D97-AF65-F5344CB8AC3E}">
        <p14:creationId xmlns:p14="http://schemas.microsoft.com/office/powerpoint/2010/main" val="343831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351321" y="4761056"/>
            <a:ext cx="5964615" cy="3905687"/>
          </a:xfrm>
        </p:spPr>
        <p:txBody>
          <a:bodyPr/>
          <a:lstStyle/>
          <a:p>
            <a:pPr algn="just"/>
            <a:endParaRPr lang="da-DK" sz="1100" b="0" dirty="0"/>
          </a:p>
          <a:p>
            <a:pPr algn="just"/>
            <a:r>
              <a:rPr lang="da-DK" sz="1100" b="0" dirty="0"/>
              <a:t>Sygdommen er ofte observeret hos patienterne ses systemiske lidelser, ex. Tarmsygdomme, gigt, kræft og blodsygdomme (</a:t>
            </a:r>
            <a:r>
              <a:rPr lang="da-DK" sz="1100" b="0" dirty="0" err="1"/>
              <a:t>Ahronowitz</a:t>
            </a:r>
            <a:r>
              <a:rPr lang="da-DK" sz="1100" b="0" dirty="0"/>
              <a:t> 2012). </a:t>
            </a:r>
          </a:p>
          <a:p>
            <a:pPr algn="just"/>
            <a:endParaRPr lang="da-DK" sz="1100" b="0" dirty="0"/>
          </a:p>
          <a:p>
            <a:pPr algn="just"/>
            <a:r>
              <a:rPr lang="da-DK" sz="1100" b="0" dirty="0"/>
              <a:t>25% opstår efter traume (kirurgi), afhængig af hvor du læser, derfor er kirurgisk </a:t>
            </a:r>
            <a:r>
              <a:rPr lang="da-DK" sz="1100" b="0" dirty="0" err="1"/>
              <a:t>debridering</a:t>
            </a:r>
            <a:r>
              <a:rPr lang="da-DK" sz="1100" b="0" dirty="0"/>
              <a:t> kontraindiceret, når der er aktivitet. Men det en del litteratur peger på er, at når patienterne først er i systemisk behandling kan kirurgi overvejes.</a:t>
            </a:r>
          </a:p>
          <a:p>
            <a:pPr algn="just"/>
            <a:endParaRPr lang="da-DK" sz="1100" b="0" dirty="0"/>
          </a:p>
          <a:p>
            <a:pPr algn="just"/>
            <a:r>
              <a:rPr lang="da-DK" sz="1100" b="0" dirty="0"/>
              <a:t>PG rammer oftest patienter i alderen 30 til 60 år og næsten ligelig fordeling mellem kvinder og mænd (</a:t>
            </a:r>
            <a:r>
              <a:rPr lang="da-DK" sz="1100" b="0" dirty="0" err="1"/>
              <a:t>Ahronowitz</a:t>
            </a:r>
            <a:r>
              <a:rPr lang="da-DK" sz="1100" b="0" dirty="0"/>
              <a:t> 2012). </a:t>
            </a:r>
          </a:p>
          <a:p>
            <a:pPr algn="just"/>
            <a:r>
              <a:rPr lang="da-DK" sz="1100" b="0" dirty="0"/>
              <a:t>Patienter med PG har en 3 gange højere dødelighed sammenlignet md baggrundsbefolkningen (</a:t>
            </a:r>
            <a:r>
              <a:rPr lang="da-DK" sz="1100" b="0" dirty="0" err="1"/>
              <a:t>Gameiro</a:t>
            </a:r>
            <a:r>
              <a:rPr lang="da-DK" sz="1100" b="0" dirty="0"/>
              <a:t> A  et al 2015). Det er en alvorlig sygdom!</a:t>
            </a:r>
          </a:p>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6</a:t>
            </a:fld>
            <a:endParaRPr lang="da-DK" dirty="0"/>
          </a:p>
        </p:txBody>
      </p:sp>
    </p:spTree>
    <p:extLst>
      <p:ext uri="{BB962C8B-B14F-4D97-AF65-F5344CB8AC3E}">
        <p14:creationId xmlns:p14="http://schemas.microsoft.com/office/powerpoint/2010/main" val="222633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kommet 2 nye </a:t>
            </a:r>
            <a:r>
              <a:rPr lang="da-DK" dirty="0" err="1"/>
              <a:t>Artikeler</a:t>
            </a:r>
            <a:r>
              <a:rPr lang="da-DK" dirty="0"/>
              <a:t> fra februar med bud på diagnose kriterier. Der er også kommet en del anden litteratur på </a:t>
            </a:r>
            <a:r>
              <a:rPr lang="da-DK" dirty="0" err="1"/>
              <a:t>pg</a:t>
            </a:r>
            <a:r>
              <a:rPr lang="da-DK" dirty="0"/>
              <a:t> primært omhandlende biologisk </a:t>
            </a:r>
            <a:r>
              <a:rPr lang="da-DK" dirty="0" err="1"/>
              <a:t>behandlig</a:t>
            </a:r>
            <a:r>
              <a:rPr lang="da-DK" dirty="0"/>
              <a:t>.</a:t>
            </a:r>
          </a:p>
          <a:p>
            <a:r>
              <a:rPr lang="da-DK" dirty="0"/>
              <a:t>I den 1. artikel har man samlet alle de eksperter der har publiceret artikler om PG og de er så blevet enige om og valideret disse diagnose kriterier.</a:t>
            </a:r>
          </a:p>
          <a:p>
            <a:r>
              <a:rPr lang="da-DK" dirty="0"/>
              <a:t>1+4 = PG</a:t>
            </a:r>
          </a:p>
          <a:p>
            <a:r>
              <a:rPr lang="da-DK" b="0" dirty="0"/>
              <a:t>1. eksklusion af infektion</a:t>
            </a:r>
          </a:p>
          <a:p>
            <a:r>
              <a:rPr lang="da-DK" b="0" dirty="0"/>
              <a:t>2. </a:t>
            </a:r>
            <a:r>
              <a:rPr lang="da-DK" b="0" dirty="0" err="1"/>
              <a:t>pathergi</a:t>
            </a:r>
            <a:r>
              <a:rPr lang="da-DK" b="0" dirty="0"/>
              <a:t> fænomen</a:t>
            </a:r>
          </a:p>
          <a:p>
            <a:r>
              <a:rPr lang="da-DK" b="0" dirty="0"/>
              <a:t>3. inflammatorisk tarm eller gigt sygdom</a:t>
            </a:r>
          </a:p>
          <a:p>
            <a:r>
              <a:rPr lang="da-DK" b="0" dirty="0"/>
              <a:t>4. pusteldannelse,  eller sårdannelse inden for 4 dage</a:t>
            </a:r>
          </a:p>
          <a:p>
            <a:r>
              <a:rPr lang="da-DK" b="0" dirty="0"/>
              <a:t>5. Røde Underminerede følsomme sår kanter (Perifer </a:t>
            </a:r>
            <a:r>
              <a:rPr lang="da-DK" b="0" dirty="0" err="1"/>
              <a:t>erythema</a:t>
            </a:r>
            <a:r>
              <a:rPr lang="da-DK" b="0" dirty="0"/>
              <a:t>, underminerede kanter, ømhed i sårområdet)</a:t>
            </a:r>
          </a:p>
          <a:p>
            <a:r>
              <a:rPr lang="da-DK" b="0" dirty="0"/>
              <a:t>6. Multiple sårdannelser; mindst 1 </a:t>
            </a:r>
            <a:r>
              <a:rPr lang="da-DK" b="0" dirty="0" err="1"/>
              <a:t>anteriort</a:t>
            </a:r>
            <a:r>
              <a:rPr lang="da-DK" b="0" dirty="0"/>
              <a:t> på UE</a:t>
            </a:r>
          </a:p>
          <a:p>
            <a:r>
              <a:rPr lang="da-DK" b="0" dirty="0"/>
              <a:t>7. </a:t>
            </a:r>
            <a:r>
              <a:rPr lang="da-DK" b="0" dirty="0" err="1"/>
              <a:t>Cribiforme</a:t>
            </a:r>
            <a:r>
              <a:rPr lang="da-DK" b="0" dirty="0"/>
              <a:t> ar</a:t>
            </a:r>
          </a:p>
          <a:p>
            <a:r>
              <a:rPr lang="da-DK" b="0" dirty="0"/>
              <a:t>8. positiv effekt inden for 1 mdr. efter opstart med </a:t>
            </a:r>
            <a:r>
              <a:rPr lang="da-DK" b="0" dirty="0" err="1"/>
              <a:t>immunosuppressiv</a:t>
            </a:r>
            <a:r>
              <a:rPr lang="da-DK" b="0" dirty="0"/>
              <a:t> behandling</a:t>
            </a:r>
          </a:p>
          <a:p>
            <a:endParaRPr lang="da-DK" dirty="0"/>
          </a:p>
        </p:txBody>
      </p:sp>
      <p:sp>
        <p:nvSpPr>
          <p:cNvPr id="4" name="Pladsholder til slidenummer 3"/>
          <p:cNvSpPr>
            <a:spLocks noGrp="1"/>
          </p:cNvSpPr>
          <p:nvPr>
            <p:ph type="sldNum" sz="quarter" idx="10"/>
          </p:nvPr>
        </p:nvSpPr>
        <p:spPr/>
        <p:txBody>
          <a:bodyPr/>
          <a:lstStyle/>
          <a:p>
            <a:pPr>
              <a:defRPr/>
            </a:pPr>
            <a:fld id="{1C23392F-B161-4ECD-AABE-F0A9931A9545}" type="slidenum">
              <a:rPr lang="da-DK" smtClean="0"/>
              <a:pPr>
                <a:defRPr/>
              </a:pPr>
              <a:t>7</a:t>
            </a:fld>
            <a:endParaRPr lang="da-DK"/>
          </a:p>
        </p:txBody>
      </p:sp>
    </p:spTree>
    <p:extLst>
      <p:ext uri="{BB962C8B-B14F-4D97-AF65-F5344CB8AC3E}">
        <p14:creationId xmlns:p14="http://schemas.microsoft.com/office/powerpoint/2010/main" val="56003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82"/>
            <a:r>
              <a:rPr lang="da-DK" dirty="0"/>
              <a:t>I en anden</a:t>
            </a:r>
            <a:r>
              <a:rPr lang="da-DK" baseline="0" dirty="0"/>
              <a:t> ny artikel  hvor </a:t>
            </a:r>
            <a:r>
              <a:rPr lang="da-DK" dirty="0"/>
              <a:t>60 PG patienters forløb blev gennemgået og sammenlignet med en kontrol </a:t>
            </a:r>
            <a:r>
              <a:rPr lang="da-DK" dirty="0" err="1"/>
              <a:t>cohorte</a:t>
            </a:r>
            <a:r>
              <a:rPr lang="da-DK" dirty="0"/>
              <a:t> på 50 patienter med venøse sår. </a:t>
            </a:r>
          </a:p>
          <a:p>
            <a:pPr defTabSz="914382"/>
            <a:r>
              <a:rPr lang="da-DK" dirty="0"/>
              <a:t>Heraf udvikler de et point system til at kunne stille diagnosen mere </a:t>
            </a:r>
            <a:r>
              <a:rPr lang="da-DK" dirty="0" err="1"/>
              <a:t>præsist</a:t>
            </a:r>
            <a:r>
              <a:rPr lang="da-DK" dirty="0"/>
              <a:t>. </a:t>
            </a:r>
          </a:p>
          <a:p>
            <a:pPr defTabSz="914382"/>
            <a:r>
              <a:rPr lang="da-DK" dirty="0"/>
              <a:t>De fandt</a:t>
            </a:r>
            <a:r>
              <a:rPr lang="da-DK" baseline="0" dirty="0"/>
              <a:t> at</a:t>
            </a:r>
            <a:endParaRPr lang="da-DK" dirty="0"/>
          </a:p>
          <a:p>
            <a:pPr defTabSz="914382"/>
            <a:r>
              <a:rPr lang="da-DK" dirty="0"/>
              <a:t>&gt;</a:t>
            </a:r>
            <a:r>
              <a:rPr lang="da-DK" baseline="0" dirty="0"/>
              <a:t> </a:t>
            </a:r>
            <a:r>
              <a:rPr lang="da-DK" dirty="0"/>
              <a:t>95% af </a:t>
            </a:r>
            <a:r>
              <a:rPr lang="da-DK" dirty="0" err="1"/>
              <a:t>pg</a:t>
            </a:r>
            <a:endParaRPr lang="da-DK" dirty="0"/>
          </a:p>
          <a:p>
            <a:pPr marL="171446" indent="-171446">
              <a:buFont typeface="Wingdings" panose="05000000000000000000" pitchFamily="2" charset="2"/>
              <a:buChar char="Ø"/>
            </a:pPr>
            <a:r>
              <a:rPr lang="da-DK" dirty="0"/>
              <a:t>60%</a:t>
            </a:r>
          </a:p>
          <a:p>
            <a:pPr marL="171446" indent="-171446">
              <a:buFont typeface="Wingdings" panose="05000000000000000000" pitchFamily="2" charset="2"/>
              <a:buChar char="Ø"/>
            </a:pPr>
            <a:r>
              <a:rPr lang="da-DK" dirty="0"/>
              <a:t>40%</a:t>
            </a:r>
          </a:p>
        </p:txBody>
      </p:sp>
      <p:sp>
        <p:nvSpPr>
          <p:cNvPr id="4" name="Pladsholder til slidenummer 3"/>
          <p:cNvSpPr>
            <a:spLocks noGrp="1"/>
          </p:cNvSpPr>
          <p:nvPr>
            <p:ph type="sldNum" sz="quarter" idx="10"/>
          </p:nvPr>
        </p:nvSpPr>
        <p:spPr/>
        <p:txBody>
          <a:bodyPr/>
          <a:lstStyle/>
          <a:p>
            <a:pPr>
              <a:defRPr/>
            </a:pPr>
            <a:fld id="{1C23392F-B161-4ECD-AABE-F0A9931A9545}" type="slidenum">
              <a:rPr lang="da-DK" smtClean="0"/>
              <a:pPr>
                <a:defRPr/>
              </a:pPr>
              <a:t>8</a:t>
            </a:fld>
            <a:endParaRPr lang="da-DK"/>
          </a:p>
        </p:txBody>
      </p:sp>
    </p:spTree>
    <p:extLst>
      <p:ext uri="{BB962C8B-B14F-4D97-AF65-F5344CB8AC3E}">
        <p14:creationId xmlns:p14="http://schemas.microsoft.com/office/powerpoint/2010/main" val="420347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439">
              <a:defRPr/>
            </a:pPr>
            <a:r>
              <a:rPr lang="da-DK" dirty="0"/>
              <a:t>Nå hvad er det vi skal se efter..</a:t>
            </a:r>
          </a:p>
          <a:p>
            <a:pPr defTabSz="924439">
              <a:defRPr/>
            </a:pPr>
            <a:r>
              <a:rPr lang="da-DK" dirty="0"/>
              <a:t>Som i kan se er det velmarkerede sår, med irregulære kanter, nogle steder violette eller røde og ofte underminerede. </a:t>
            </a:r>
          </a:p>
          <a:p>
            <a:r>
              <a:rPr lang="da-DK" dirty="0"/>
              <a:t>Sårene ses generelt med </a:t>
            </a:r>
            <a:r>
              <a:rPr lang="da-DK" dirty="0" err="1"/>
              <a:t>Nekroser</a:t>
            </a:r>
            <a:r>
              <a:rPr lang="da-DK" dirty="0"/>
              <a:t> og sårene kan blive dybe og vitalt væv er ofte involveret.</a:t>
            </a:r>
          </a:p>
          <a:p>
            <a:endParaRPr lang="da-DK" dirty="0"/>
          </a:p>
          <a:p>
            <a:r>
              <a:rPr lang="da-DK" dirty="0"/>
              <a:t>Der skal tages biopsi også for at udelukke andre årsager til sårene, selvom der er risiko for forværring. det vi kalder </a:t>
            </a:r>
            <a:r>
              <a:rPr lang="da-DK" dirty="0" err="1"/>
              <a:t>pathargifænomen</a:t>
            </a:r>
            <a:r>
              <a:rPr lang="da-DK" dirty="0"/>
              <a:t>, som er meget tydeligt på nederste foto til venstre, der har vi lige taget biopsi i sårkanten, efterfølgende kommer rødmen i det omkringliggende væv, der på næste foto ses nekrotisk. Denne rødme eller violette hud tolkes af mange som tegn på aktivitet. Og vævet er allerede der ved at dø, og derfor oplever patienterne ofte voldsomme smerter, og vævet ses efter kort tid nekrotisk. Der er faktisk gået under en uge mellem de to fotos, så det kan gå rigtig stærkt. Og derfor er det vigtigt at vi reagere på disse aktivitetstegn.</a:t>
            </a:r>
          </a:p>
          <a:p>
            <a:endParaRPr lang="da-DK" dirty="0"/>
          </a:p>
          <a:p>
            <a:r>
              <a:rPr lang="da-DK" dirty="0"/>
              <a:t>Arvævet er ofte </a:t>
            </a:r>
            <a:r>
              <a:rPr lang="da-DK" dirty="0" err="1"/>
              <a:t>crebiform</a:t>
            </a:r>
            <a:r>
              <a:rPr lang="da-DK" dirty="0"/>
              <a:t> eller sådan stjerneformet, som i kan se på det sidste foto. Man vil typisk også se efter denne type arvæv, hvis patienten tidligere har haft sår. Mange oplever Recidiv af </a:t>
            </a:r>
            <a:r>
              <a:rPr lang="da-DK" dirty="0" err="1"/>
              <a:t>pyodermasår</a:t>
            </a:r>
            <a:r>
              <a:rPr lang="da-DK" dirty="0"/>
              <a:t>… så har de </a:t>
            </a:r>
            <a:r>
              <a:rPr lang="da-DK" dirty="0" err="1"/>
              <a:t>crebiforme</a:t>
            </a:r>
            <a:r>
              <a:rPr lang="da-DK" dirty="0"/>
              <a:t> ar er det nye sår formentligt også </a:t>
            </a:r>
            <a:r>
              <a:rPr lang="da-DK" dirty="0" err="1"/>
              <a:t>Pyoderma</a:t>
            </a:r>
            <a:r>
              <a:rPr lang="da-DK" dirty="0"/>
              <a:t>. Vores erfaring er at de første sår er nemmest at behandle, jo flere nye sår des mere udfordrende at behandle.</a:t>
            </a:r>
          </a:p>
          <a:p>
            <a:endParaRPr lang="da-DK" dirty="0"/>
          </a:p>
          <a:p>
            <a:pPr defTabSz="924439"/>
            <a:r>
              <a:rPr lang="da-DK" dirty="0"/>
              <a:t>Ellers er en af diagnose kriterierne faktisk hvorvidt potent behandling virker, hvis ikke f.eks. Højdosis </a:t>
            </a:r>
            <a:r>
              <a:rPr lang="da-DK" dirty="0" err="1"/>
              <a:t>prednisolon</a:t>
            </a:r>
            <a:r>
              <a:rPr lang="da-DK" dirty="0"/>
              <a:t> virker skal man lede efter en anden diagnose.</a:t>
            </a:r>
          </a:p>
          <a:p>
            <a:pPr defTabSz="924439"/>
            <a:endParaRPr lang="da-DK" dirty="0"/>
          </a:p>
          <a:p>
            <a:endParaRPr lang="da-DK" dirty="0"/>
          </a:p>
        </p:txBody>
      </p:sp>
      <p:sp>
        <p:nvSpPr>
          <p:cNvPr id="4" name="Pladsholder til diasnummer 3"/>
          <p:cNvSpPr>
            <a:spLocks noGrp="1"/>
          </p:cNvSpPr>
          <p:nvPr>
            <p:ph type="sldNum" sz="quarter" idx="10"/>
          </p:nvPr>
        </p:nvSpPr>
        <p:spPr/>
        <p:txBody>
          <a:bodyPr/>
          <a:lstStyle/>
          <a:p>
            <a:pPr>
              <a:defRPr/>
            </a:pPr>
            <a:fld id="{1C23392F-B161-4ECD-AABE-F0A9931A9545}" type="slidenum">
              <a:rPr lang="da-DK" smtClean="0"/>
              <a:pPr>
                <a:defRPr/>
              </a:pPr>
              <a:t>9</a:t>
            </a:fld>
            <a:endParaRPr lang="da-DK"/>
          </a:p>
        </p:txBody>
      </p:sp>
    </p:spTree>
    <p:extLst>
      <p:ext uri="{BB962C8B-B14F-4D97-AF65-F5344CB8AC3E}">
        <p14:creationId xmlns:p14="http://schemas.microsoft.com/office/powerpoint/2010/main" val="158328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ctrTitle"/>
          </p:nvPr>
        </p:nvSpPr>
        <p:spPr>
          <a:xfrm>
            <a:off x="1484029" y="1364923"/>
            <a:ext cx="7364981" cy="2632931"/>
          </a:xfrm>
        </p:spPr>
        <p:txBody>
          <a:bodyPr anchor="b">
            <a:normAutofit/>
          </a:bodyPr>
          <a:lstStyle>
            <a:lvl1pPr algn="ctr">
              <a:defRPr sz="5037"/>
            </a:lvl1pPr>
          </a:lstStyle>
          <a:p>
            <a:r>
              <a:rPr lang="da-DK"/>
              <a:t>Klik for at redigere titeltypografien i masteren</a:t>
            </a:r>
            <a:endParaRPr lang="en-US" dirty="0"/>
          </a:p>
        </p:txBody>
      </p:sp>
      <p:sp>
        <p:nvSpPr>
          <p:cNvPr id="3" name="Subtitle 2"/>
          <p:cNvSpPr>
            <a:spLocks noGrp="1"/>
          </p:cNvSpPr>
          <p:nvPr>
            <p:ph type="subTitle" idx="1"/>
          </p:nvPr>
        </p:nvSpPr>
        <p:spPr>
          <a:xfrm>
            <a:off x="1484029" y="4077813"/>
            <a:ext cx="7364981" cy="1439227"/>
          </a:xfrm>
        </p:spPr>
        <p:txBody>
          <a:bodyPr>
            <a:normAutofit/>
          </a:bodyPr>
          <a:lstStyle>
            <a:lvl1pPr marL="0" indent="0" algn="ctr">
              <a:buNone/>
              <a:defRPr sz="2308">
                <a:solidFill>
                  <a:schemeClr val="bg1">
                    <a:lumMod val="50000"/>
                  </a:schemeClr>
                </a:solidFill>
              </a:defRPr>
            </a:lvl1pPr>
            <a:lvl2pPr marL="479740" indent="0" algn="ctr">
              <a:buNone/>
              <a:defRPr sz="2099"/>
            </a:lvl2pPr>
            <a:lvl3pPr marL="959480" indent="0" algn="ctr">
              <a:buNone/>
              <a:defRPr sz="1889"/>
            </a:lvl3pPr>
            <a:lvl4pPr marL="1439220" indent="0" algn="ctr">
              <a:buNone/>
              <a:defRPr sz="1679"/>
            </a:lvl4pPr>
            <a:lvl5pPr marL="1918960" indent="0" algn="ctr">
              <a:buNone/>
              <a:defRPr sz="1679"/>
            </a:lvl5pPr>
            <a:lvl6pPr marL="2398700" indent="0" algn="ctr">
              <a:buNone/>
              <a:defRPr sz="1679"/>
            </a:lvl6pPr>
            <a:lvl7pPr marL="2878440" indent="0" algn="ctr">
              <a:buNone/>
              <a:defRPr sz="1679"/>
            </a:lvl7pPr>
            <a:lvl8pPr marL="3358180" indent="0" algn="ctr">
              <a:buNone/>
              <a:defRPr sz="1679"/>
            </a:lvl8pPr>
            <a:lvl9pPr marL="3837920" indent="0" algn="ctr">
              <a:buNone/>
              <a:defRPr sz="1679"/>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92371582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65" y="4500864"/>
            <a:ext cx="8784126" cy="851627"/>
          </a:xfrm>
        </p:spPr>
        <p:txBody>
          <a:bodyPr anchor="b"/>
          <a:lstStyle>
            <a:lvl1pPr>
              <a:defRPr sz="3358"/>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004102" y="732689"/>
            <a:ext cx="8324852" cy="3372611"/>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358"/>
            </a:lvl1pPr>
            <a:lvl2pPr marL="479740" indent="0">
              <a:buNone/>
              <a:defRPr sz="2938"/>
            </a:lvl2pPr>
            <a:lvl3pPr marL="959480" indent="0">
              <a:buNone/>
              <a:defRPr sz="2518"/>
            </a:lvl3pPr>
            <a:lvl4pPr marL="1439220" indent="0">
              <a:buNone/>
              <a:defRPr sz="2099"/>
            </a:lvl4pPr>
            <a:lvl5pPr marL="1918960" indent="0">
              <a:buNone/>
              <a:defRPr sz="2099"/>
            </a:lvl5pPr>
            <a:lvl6pPr marL="2398700" indent="0">
              <a:buNone/>
              <a:defRPr sz="2099"/>
            </a:lvl6pPr>
            <a:lvl7pPr marL="2878440" indent="0">
              <a:buNone/>
              <a:defRPr sz="2099"/>
            </a:lvl7pPr>
            <a:lvl8pPr marL="3358180" indent="0">
              <a:buNone/>
              <a:defRPr sz="2099"/>
            </a:lvl8pPr>
            <a:lvl9pPr marL="3837920" indent="0">
              <a:buNone/>
              <a:defRPr sz="2099"/>
            </a:lvl9pPr>
          </a:lstStyle>
          <a:p>
            <a:r>
              <a:rPr lang="da-DK"/>
              <a:t>Klik på ikonet for at tilføje et billede</a:t>
            </a:r>
            <a:endParaRPr lang="en-US" dirty="0"/>
          </a:p>
        </p:txBody>
      </p:sp>
      <p:sp>
        <p:nvSpPr>
          <p:cNvPr id="4" name="Text Placeholder 3"/>
          <p:cNvSpPr>
            <a:spLocks noGrp="1"/>
          </p:cNvSpPr>
          <p:nvPr>
            <p:ph type="body" sz="half" idx="2"/>
          </p:nvPr>
        </p:nvSpPr>
        <p:spPr>
          <a:xfrm>
            <a:off x="774449" y="5360617"/>
            <a:ext cx="8784143" cy="716122"/>
          </a:xfrm>
        </p:spPr>
        <p:txBody>
          <a:bodyPr/>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55297446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49" y="639657"/>
            <a:ext cx="8784143" cy="3596227"/>
          </a:xfrm>
        </p:spPr>
        <p:txBody>
          <a:bodyPr anchor="ctr"/>
          <a:lstStyle>
            <a:lvl1pPr algn="ctr">
              <a:defRPr sz="3358"/>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774449" y="4412143"/>
            <a:ext cx="8784143" cy="1664597"/>
          </a:xfrm>
        </p:spPr>
        <p:txBody>
          <a:bodyPr anchor="ctr"/>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3191995465"/>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1225702" y="915612"/>
            <a:ext cx="7884325" cy="2864515"/>
          </a:xfrm>
        </p:spPr>
        <p:txBody>
          <a:bodyPr anchor="ctr"/>
          <a:lstStyle>
            <a:lvl1pPr>
              <a:defRPr sz="3358"/>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458292" y="3788027"/>
            <a:ext cx="7417801" cy="624114"/>
          </a:xfrm>
        </p:spPr>
        <p:txBody>
          <a:bodyPr anchor="t">
            <a:normAutofit/>
          </a:bodyPr>
          <a:lstStyle>
            <a:lvl1pPr marL="0" indent="0">
              <a:buNone/>
              <a:defRPr sz="146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4" name="Text Placeholder 3"/>
          <p:cNvSpPr>
            <a:spLocks noGrp="1"/>
          </p:cNvSpPr>
          <p:nvPr>
            <p:ph type="body" sz="half" idx="2"/>
          </p:nvPr>
        </p:nvSpPr>
        <p:spPr>
          <a:xfrm>
            <a:off x="774449" y="4588401"/>
            <a:ext cx="8784143" cy="1491119"/>
          </a:xfrm>
        </p:spPr>
        <p:txBody>
          <a:bodyPr anchor="ctr">
            <a:normAutofit/>
          </a:bodyPr>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
        <p:nvSpPr>
          <p:cNvPr id="11" name="TextBox 10"/>
          <p:cNvSpPr txBox="1"/>
          <p:nvPr/>
        </p:nvSpPr>
        <p:spPr>
          <a:xfrm>
            <a:off x="833543" y="931635"/>
            <a:ext cx="618002" cy="613609"/>
          </a:xfrm>
          <a:prstGeom prst="rect">
            <a:avLst/>
          </a:prstGeom>
        </p:spPr>
        <p:txBody>
          <a:bodyPr vert="horz" lIns="95949" tIns="47974" rIns="95949" bIns="4797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394" dirty="0">
                <a:solidFill>
                  <a:schemeClr val="tx1"/>
                </a:solidFill>
                <a:effectLst/>
              </a:rPr>
              <a:t>“</a:t>
            </a:r>
          </a:p>
        </p:txBody>
      </p:sp>
      <p:sp>
        <p:nvSpPr>
          <p:cNvPr id="14" name="TextBox 13"/>
          <p:cNvSpPr txBox="1"/>
          <p:nvPr/>
        </p:nvSpPr>
        <p:spPr>
          <a:xfrm>
            <a:off x="8870920" y="3273849"/>
            <a:ext cx="625634" cy="613609"/>
          </a:xfrm>
          <a:prstGeom prst="rect">
            <a:avLst/>
          </a:prstGeom>
        </p:spPr>
        <p:txBody>
          <a:bodyPr vert="horz" lIns="95949" tIns="47974" rIns="95949" bIns="4797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394" dirty="0">
                <a:solidFill>
                  <a:schemeClr val="tx1"/>
                </a:solidFill>
                <a:effectLst/>
              </a:rPr>
              <a:t>”</a:t>
            </a:r>
          </a:p>
        </p:txBody>
      </p:sp>
    </p:spTree>
    <p:extLst>
      <p:ext uri="{BB962C8B-B14F-4D97-AF65-F5344CB8AC3E}">
        <p14:creationId xmlns:p14="http://schemas.microsoft.com/office/powerpoint/2010/main" val="413637329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49" y="2244173"/>
            <a:ext cx="8784143" cy="2635683"/>
          </a:xfrm>
        </p:spPr>
        <p:txBody>
          <a:bodyPr anchor="b"/>
          <a:lstStyle>
            <a:lvl1pPr algn="ctr">
              <a:defRPr sz="3358"/>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774449" y="4892214"/>
            <a:ext cx="8784143" cy="1196884"/>
          </a:xfrm>
        </p:spPr>
        <p:txBody>
          <a:bodyPr anchor="t"/>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198490193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15" name="Title 1"/>
          <p:cNvSpPr>
            <a:spLocks noGrp="1"/>
          </p:cNvSpPr>
          <p:nvPr>
            <p:ph type="title"/>
          </p:nvPr>
        </p:nvSpPr>
        <p:spPr>
          <a:xfrm>
            <a:off x="774449" y="639657"/>
            <a:ext cx="8784143" cy="1684234"/>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774448" y="2483804"/>
            <a:ext cx="2795968" cy="604675"/>
          </a:xfrm>
        </p:spPr>
        <p:txBody>
          <a:bodyPr anchor="b">
            <a:noAutofit/>
          </a:bodyPr>
          <a:lstStyle>
            <a:lvl1pPr marL="0" indent="0" algn="ctr">
              <a:lnSpc>
                <a:spcPct val="75000"/>
              </a:lnSpc>
              <a:buNone/>
              <a:defRPr sz="251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8" name="Text Placeholder 3"/>
          <p:cNvSpPr>
            <a:spLocks noGrp="1"/>
          </p:cNvSpPr>
          <p:nvPr>
            <p:ph type="body" sz="half" idx="15"/>
          </p:nvPr>
        </p:nvSpPr>
        <p:spPr>
          <a:xfrm>
            <a:off x="774448" y="3088480"/>
            <a:ext cx="2795968" cy="2988260"/>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9" name="Text Placeholder 4"/>
          <p:cNvSpPr>
            <a:spLocks noGrp="1"/>
          </p:cNvSpPr>
          <p:nvPr>
            <p:ph type="body" sz="quarter" idx="3"/>
          </p:nvPr>
        </p:nvSpPr>
        <p:spPr>
          <a:xfrm>
            <a:off x="3773517" y="2483804"/>
            <a:ext cx="2789650" cy="604675"/>
          </a:xfrm>
        </p:spPr>
        <p:txBody>
          <a:bodyPr anchor="b">
            <a:noAutofit/>
          </a:bodyPr>
          <a:lstStyle>
            <a:lvl1pPr marL="0" indent="0" algn="ctr">
              <a:lnSpc>
                <a:spcPct val="75000"/>
              </a:lnSpc>
              <a:buNone/>
              <a:defRPr sz="251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10" name="Text Placeholder 3"/>
          <p:cNvSpPr>
            <a:spLocks noGrp="1"/>
          </p:cNvSpPr>
          <p:nvPr>
            <p:ph type="body" sz="half" idx="16"/>
          </p:nvPr>
        </p:nvSpPr>
        <p:spPr>
          <a:xfrm>
            <a:off x="3764160" y="3088480"/>
            <a:ext cx="2799676" cy="2988260"/>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11" name="Text Placeholder 4"/>
          <p:cNvSpPr>
            <a:spLocks noGrp="1"/>
          </p:cNvSpPr>
          <p:nvPr>
            <p:ph type="body" sz="quarter" idx="13"/>
          </p:nvPr>
        </p:nvSpPr>
        <p:spPr>
          <a:xfrm>
            <a:off x="6757578" y="2483804"/>
            <a:ext cx="2801013" cy="604675"/>
          </a:xfrm>
        </p:spPr>
        <p:txBody>
          <a:bodyPr anchor="b">
            <a:noAutofit/>
          </a:bodyPr>
          <a:lstStyle>
            <a:lvl1pPr marL="0" indent="0" algn="ctr">
              <a:lnSpc>
                <a:spcPct val="75000"/>
              </a:lnSpc>
              <a:buNone/>
              <a:defRPr sz="251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12" name="Text Placeholder 3"/>
          <p:cNvSpPr>
            <a:spLocks noGrp="1"/>
          </p:cNvSpPr>
          <p:nvPr>
            <p:ph type="body" sz="half" idx="17"/>
          </p:nvPr>
        </p:nvSpPr>
        <p:spPr>
          <a:xfrm>
            <a:off x="6757578" y="3088480"/>
            <a:ext cx="2801013" cy="2988260"/>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3" name="Date Placeholder 2"/>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20332966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30" name="Title 1"/>
          <p:cNvSpPr>
            <a:spLocks noGrp="1"/>
          </p:cNvSpPr>
          <p:nvPr>
            <p:ph type="title"/>
          </p:nvPr>
        </p:nvSpPr>
        <p:spPr>
          <a:xfrm>
            <a:off x="774449" y="640887"/>
            <a:ext cx="8784143" cy="1683004"/>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774448" y="4412141"/>
            <a:ext cx="2793793" cy="604675"/>
          </a:xfrm>
        </p:spPr>
        <p:txBody>
          <a:bodyPr anchor="b">
            <a:noAutofit/>
          </a:bodyPr>
          <a:lstStyle>
            <a:lvl1pPr marL="0" indent="0" algn="ctr">
              <a:lnSpc>
                <a:spcPct val="75000"/>
              </a:lnSpc>
              <a:buNone/>
              <a:defRPr sz="230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20" name="Picture Placeholder 2"/>
          <p:cNvSpPr>
            <a:spLocks noGrp="1" noChangeAspect="1"/>
          </p:cNvSpPr>
          <p:nvPr>
            <p:ph type="pic" idx="15"/>
          </p:nvPr>
        </p:nvSpPr>
        <p:spPr>
          <a:xfrm>
            <a:off x="774448" y="2483804"/>
            <a:ext cx="2793793" cy="1599142"/>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79"/>
            </a:lvl1pPr>
            <a:lvl2pPr marL="479740" indent="0">
              <a:buNone/>
              <a:defRPr sz="1679"/>
            </a:lvl2pPr>
            <a:lvl3pPr marL="959480" indent="0">
              <a:buNone/>
              <a:defRPr sz="1679"/>
            </a:lvl3pPr>
            <a:lvl4pPr marL="1439220" indent="0">
              <a:buNone/>
              <a:defRPr sz="1679"/>
            </a:lvl4pPr>
            <a:lvl5pPr marL="1918960" indent="0">
              <a:buNone/>
              <a:defRPr sz="1679"/>
            </a:lvl5pPr>
            <a:lvl6pPr marL="2398700" indent="0">
              <a:buNone/>
              <a:defRPr sz="1679"/>
            </a:lvl6pPr>
            <a:lvl7pPr marL="2878440" indent="0">
              <a:buNone/>
              <a:defRPr sz="1679"/>
            </a:lvl7pPr>
            <a:lvl8pPr marL="3358180" indent="0">
              <a:buNone/>
              <a:defRPr sz="1679"/>
            </a:lvl8pPr>
            <a:lvl9pPr marL="3837920" indent="0">
              <a:buNone/>
              <a:defRPr sz="1679"/>
            </a:lvl9pPr>
          </a:lstStyle>
          <a:p>
            <a:r>
              <a:rPr lang="da-DK"/>
              <a:t>Klik på ikonet for at tilføje et billede</a:t>
            </a:r>
            <a:endParaRPr lang="en-US" dirty="0"/>
          </a:p>
        </p:txBody>
      </p:sp>
      <p:sp>
        <p:nvSpPr>
          <p:cNvPr id="21" name="Text Placeholder 3"/>
          <p:cNvSpPr>
            <a:spLocks noGrp="1"/>
          </p:cNvSpPr>
          <p:nvPr>
            <p:ph type="body" sz="half" idx="18"/>
          </p:nvPr>
        </p:nvSpPr>
        <p:spPr>
          <a:xfrm>
            <a:off x="774448" y="5016816"/>
            <a:ext cx="2793793" cy="1059923"/>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22" name="Text Placeholder 4"/>
          <p:cNvSpPr>
            <a:spLocks noGrp="1"/>
          </p:cNvSpPr>
          <p:nvPr>
            <p:ph type="body" sz="quarter" idx="3"/>
          </p:nvPr>
        </p:nvSpPr>
        <p:spPr>
          <a:xfrm>
            <a:off x="3765355" y="4412141"/>
            <a:ext cx="2798385" cy="604675"/>
          </a:xfrm>
        </p:spPr>
        <p:txBody>
          <a:bodyPr anchor="b">
            <a:noAutofit/>
          </a:bodyPr>
          <a:lstStyle>
            <a:lvl1pPr marL="0" indent="0" algn="ctr">
              <a:lnSpc>
                <a:spcPct val="75000"/>
              </a:lnSpc>
              <a:buNone/>
              <a:defRPr sz="230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23" name="Picture Placeholder 2"/>
          <p:cNvSpPr>
            <a:spLocks noGrp="1" noChangeAspect="1"/>
          </p:cNvSpPr>
          <p:nvPr>
            <p:ph type="pic" idx="21"/>
          </p:nvPr>
        </p:nvSpPr>
        <p:spPr>
          <a:xfrm>
            <a:off x="3764158" y="2483804"/>
            <a:ext cx="2799677" cy="1599142"/>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79"/>
            </a:lvl1pPr>
            <a:lvl2pPr marL="479740" indent="0">
              <a:buNone/>
              <a:defRPr sz="1679"/>
            </a:lvl2pPr>
            <a:lvl3pPr marL="959480" indent="0">
              <a:buNone/>
              <a:defRPr sz="1679"/>
            </a:lvl3pPr>
            <a:lvl4pPr marL="1439220" indent="0">
              <a:buNone/>
              <a:defRPr sz="1679"/>
            </a:lvl4pPr>
            <a:lvl5pPr marL="1918960" indent="0">
              <a:buNone/>
              <a:defRPr sz="1679"/>
            </a:lvl5pPr>
            <a:lvl6pPr marL="2398700" indent="0">
              <a:buNone/>
              <a:defRPr sz="1679"/>
            </a:lvl6pPr>
            <a:lvl7pPr marL="2878440" indent="0">
              <a:buNone/>
              <a:defRPr sz="1679"/>
            </a:lvl7pPr>
            <a:lvl8pPr marL="3358180" indent="0">
              <a:buNone/>
              <a:defRPr sz="1679"/>
            </a:lvl8pPr>
            <a:lvl9pPr marL="3837920" indent="0">
              <a:buNone/>
              <a:defRPr sz="1679"/>
            </a:lvl9pPr>
          </a:lstStyle>
          <a:p>
            <a:r>
              <a:rPr lang="da-DK"/>
              <a:t>Klik på ikonet for at tilføje et billede</a:t>
            </a:r>
            <a:endParaRPr lang="en-US" dirty="0"/>
          </a:p>
        </p:txBody>
      </p:sp>
      <p:sp>
        <p:nvSpPr>
          <p:cNvPr id="24" name="Text Placeholder 3"/>
          <p:cNvSpPr>
            <a:spLocks noGrp="1"/>
          </p:cNvSpPr>
          <p:nvPr>
            <p:ph type="body" sz="half" idx="19"/>
          </p:nvPr>
        </p:nvSpPr>
        <p:spPr>
          <a:xfrm>
            <a:off x="3764158" y="5016816"/>
            <a:ext cx="2799677" cy="1059924"/>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25" name="Text Placeholder 4"/>
          <p:cNvSpPr>
            <a:spLocks noGrp="1"/>
          </p:cNvSpPr>
          <p:nvPr>
            <p:ph type="body" sz="quarter" idx="13"/>
          </p:nvPr>
        </p:nvSpPr>
        <p:spPr>
          <a:xfrm>
            <a:off x="6757579" y="4412141"/>
            <a:ext cx="2797414" cy="604675"/>
          </a:xfrm>
        </p:spPr>
        <p:txBody>
          <a:bodyPr anchor="b">
            <a:noAutofit/>
          </a:bodyPr>
          <a:lstStyle>
            <a:lvl1pPr marL="0" indent="0" algn="ctr">
              <a:lnSpc>
                <a:spcPct val="75000"/>
              </a:lnSpc>
              <a:buNone/>
              <a:defRPr sz="230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26" name="Picture Placeholder 2"/>
          <p:cNvSpPr>
            <a:spLocks noGrp="1" noChangeAspect="1"/>
          </p:cNvSpPr>
          <p:nvPr>
            <p:ph type="pic" idx="22"/>
          </p:nvPr>
        </p:nvSpPr>
        <p:spPr>
          <a:xfrm>
            <a:off x="6757578" y="2483804"/>
            <a:ext cx="2801013" cy="1599142"/>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79"/>
            </a:lvl1pPr>
            <a:lvl2pPr marL="479740" indent="0">
              <a:buNone/>
              <a:defRPr sz="1679"/>
            </a:lvl2pPr>
            <a:lvl3pPr marL="959480" indent="0">
              <a:buNone/>
              <a:defRPr sz="1679"/>
            </a:lvl3pPr>
            <a:lvl4pPr marL="1439220" indent="0">
              <a:buNone/>
              <a:defRPr sz="1679"/>
            </a:lvl4pPr>
            <a:lvl5pPr marL="1918960" indent="0">
              <a:buNone/>
              <a:defRPr sz="1679"/>
            </a:lvl5pPr>
            <a:lvl6pPr marL="2398700" indent="0">
              <a:buNone/>
              <a:defRPr sz="1679"/>
            </a:lvl6pPr>
            <a:lvl7pPr marL="2878440" indent="0">
              <a:buNone/>
              <a:defRPr sz="1679"/>
            </a:lvl7pPr>
            <a:lvl8pPr marL="3358180" indent="0">
              <a:buNone/>
              <a:defRPr sz="1679"/>
            </a:lvl8pPr>
            <a:lvl9pPr marL="3837920" indent="0">
              <a:buNone/>
              <a:defRPr sz="1679"/>
            </a:lvl9pPr>
          </a:lstStyle>
          <a:p>
            <a:r>
              <a:rPr lang="da-DK"/>
              <a:t>Klik på ikonet for at tilføje et billede</a:t>
            </a:r>
            <a:endParaRPr lang="en-US" dirty="0"/>
          </a:p>
        </p:txBody>
      </p:sp>
      <p:sp>
        <p:nvSpPr>
          <p:cNvPr id="27" name="Text Placeholder 3"/>
          <p:cNvSpPr>
            <a:spLocks noGrp="1"/>
          </p:cNvSpPr>
          <p:nvPr>
            <p:ph type="body" sz="half" idx="20"/>
          </p:nvPr>
        </p:nvSpPr>
        <p:spPr>
          <a:xfrm>
            <a:off x="6757472" y="5016813"/>
            <a:ext cx="2801119" cy="1059926"/>
          </a:xfrm>
        </p:spPr>
        <p:txBody>
          <a:bodyPr anchor="t">
            <a:normAutofit/>
          </a:bodyPr>
          <a:lstStyle>
            <a:lvl1pPr marL="0" indent="0" algn="ctr">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da-DK"/>
              <a:t>Rediger teksttypografien i masteren</a:t>
            </a:r>
          </a:p>
        </p:txBody>
      </p:sp>
      <p:sp>
        <p:nvSpPr>
          <p:cNvPr id="3" name="Date Placeholder 2"/>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144896169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11" name="Vertical Text Placeholder 2"/>
          <p:cNvSpPr>
            <a:spLocks noGrp="1"/>
          </p:cNvSpPr>
          <p:nvPr>
            <p:ph type="body" orient="vert" sz="quarter" idx="13"/>
          </p:nvPr>
        </p:nvSpPr>
        <p:spPr>
          <a:xfrm>
            <a:off x="774449" y="2483805"/>
            <a:ext cx="8784143" cy="3592935"/>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fld id="{0CF0F1E1-60A6-477A-98B3-8458283F6B29}" type="datetime1">
              <a:rPr lang="da-DK" smtClean="0"/>
              <a:pPr>
                <a:defRPr/>
              </a:pPr>
              <a:t>22-06-2018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pPr>
              <a:defRPr/>
            </a:pPr>
            <a:fld id="{17B6D530-F9BE-45C7-BD9B-F26F730DAF53}" type="slidenum">
              <a:rPr lang="da-DK" smtClean="0"/>
              <a:pPr>
                <a:defRPr/>
              </a:pPr>
              <a:t>‹nr.›</a:t>
            </a:fld>
            <a:endParaRPr lang="da-DK"/>
          </a:p>
        </p:txBody>
      </p:sp>
    </p:spTree>
    <p:extLst>
      <p:ext uri="{BB962C8B-B14F-4D97-AF65-F5344CB8AC3E}">
        <p14:creationId xmlns:p14="http://schemas.microsoft.com/office/powerpoint/2010/main" val="156235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Vertical Title 1"/>
          <p:cNvSpPr>
            <a:spLocks noGrp="1"/>
          </p:cNvSpPr>
          <p:nvPr>
            <p:ph type="title" orient="vert"/>
          </p:nvPr>
        </p:nvSpPr>
        <p:spPr>
          <a:xfrm>
            <a:off x="7394581" y="639659"/>
            <a:ext cx="2164011" cy="5437081"/>
          </a:xfrm>
        </p:spPr>
        <p:txBody>
          <a:bodyPr vert="eaVert"/>
          <a:lstStyle>
            <a:lvl1pPr algn="l">
              <a:defRPr/>
            </a:lvl1pPr>
          </a:lstStyle>
          <a:p>
            <a:r>
              <a:rPr lang="da-DK"/>
              <a:t>Klik for at redigere titeltypografien i masteren</a:t>
            </a:r>
            <a:endParaRPr lang="en-US" dirty="0"/>
          </a:p>
        </p:txBody>
      </p:sp>
      <p:sp>
        <p:nvSpPr>
          <p:cNvPr id="8" name="Vertical Text Placeholder 2"/>
          <p:cNvSpPr>
            <a:spLocks noGrp="1"/>
          </p:cNvSpPr>
          <p:nvPr>
            <p:ph type="body" orient="vert" sz="quarter" idx="13"/>
          </p:nvPr>
        </p:nvSpPr>
        <p:spPr>
          <a:xfrm>
            <a:off x="774449" y="639659"/>
            <a:ext cx="6490968" cy="5437081"/>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fld id="{3E2589DF-C29E-4DA4-A3AB-912494FF2163}" type="datetime1">
              <a:rPr lang="da-DK" smtClean="0"/>
              <a:pPr>
                <a:defRPr/>
              </a:pPr>
              <a:t>22-06-2018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pPr>
              <a:defRPr/>
            </a:pPr>
            <a:fld id="{203A6F33-0D41-4D07-A2D3-7AE017DCB9B0}" type="slidenum">
              <a:rPr lang="da-DK" smtClean="0"/>
              <a:pPr>
                <a:defRPr/>
              </a:pPr>
              <a:t>‹nr.›</a:t>
            </a:fld>
            <a:endParaRPr lang="da-DK"/>
          </a:p>
        </p:txBody>
      </p:sp>
    </p:spTree>
    <p:extLst>
      <p:ext uri="{BB962C8B-B14F-4D97-AF65-F5344CB8AC3E}">
        <p14:creationId xmlns:p14="http://schemas.microsoft.com/office/powerpoint/2010/main" val="373477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eldias">
    <p:spTree>
      <p:nvGrpSpPr>
        <p:cNvPr id="1" name=""/>
        <p:cNvGrpSpPr/>
        <p:nvPr/>
      </p:nvGrpSpPr>
      <p:grpSpPr>
        <a:xfrm>
          <a:off x="0" y="0"/>
          <a:ext cx="0" cy="0"/>
          <a:chOff x="0" y="0"/>
          <a:chExt cx="0" cy="0"/>
        </a:xfrm>
      </p:grpSpPr>
      <p:sp>
        <p:nvSpPr>
          <p:cNvPr id="12298" name="Rectangle 10"/>
          <p:cNvSpPr>
            <a:spLocks noGrp="1" noChangeArrowheads="1"/>
          </p:cNvSpPr>
          <p:nvPr>
            <p:ph type="subTitle" sz="quarter" idx="1"/>
          </p:nvPr>
        </p:nvSpPr>
        <p:spPr>
          <a:xfrm>
            <a:off x="701675" y="1581150"/>
            <a:ext cx="8888413" cy="3581400"/>
          </a:xfrm>
        </p:spPr>
        <p:txBody>
          <a:bodyPr/>
          <a:lstStyle>
            <a:lvl1pPr marL="533400" indent="-533400">
              <a:buFont typeface="Arial" charset="0"/>
              <a:buChar char="•"/>
              <a:defRPr sz="2800"/>
            </a:lvl1pPr>
          </a:lstStyle>
          <a:p>
            <a:r>
              <a:rPr lang="da-DK"/>
              <a:t>Klik for at redigere undertiteltypografien i masteren</a:t>
            </a:r>
          </a:p>
        </p:txBody>
      </p:sp>
      <p:sp>
        <p:nvSpPr>
          <p:cNvPr id="4" name="Rectangle 19"/>
          <p:cNvSpPr>
            <a:spLocks noGrp="1" noChangeArrowheads="1"/>
          </p:cNvSpPr>
          <p:nvPr>
            <p:ph type="dt" sz="half" idx="10"/>
          </p:nvPr>
        </p:nvSpPr>
        <p:spPr/>
        <p:txBody>
          <a:bodyPr/>
          <a:lstStyle>
            <a:lvl1pPr>
              <a:defRPr/>
            </a:lvl1pPr>
          </a:lstStyle>
          <a:p>
            <a:pPr>
              <a:defRPr/>
            </a:pPr>
            <a:fld id="{39EE8AFF-5BAF-4237-9AD4-116FC07648BB}" type="datetime1">
              <a:rPr lang="da-DK"/>
              <a:pPr>
                <a:defRPr/>
              </a:pPr>
              <a:t>22-06-2018</a:t>
            </a:fld>
            <a:endParaRPr lang="da-DK"/>
          </a:p>
        </p:txBody>
      </p:sp>
      <p:sp>
        <p:nvSpPr>
          <p:cNvPr id="5" name="Rectangle 22"/>
          <p:cNvSpPr>
            <a:spLocks noGrp="1" noChangeArrowheads="1"/>
          </p:cNvSpPr>
          <p:nvPr>
            <p:ph type="sldNum" sz="quarter" idx="11"/>
          </p:nvPr>
        </p:nvSpPr>
        <p:spPr/>
        <p:txBody>
          <a:bodyPr/>
          <a:lstStyle>
            <a:lvl1pPr>
              <a:defRPr/>
            </a:lvl1pPr>
          </a:lstStyle>
          <a:p>
            <a:pPr>
              <a:defRPr/>
            </a:pPr>
            <a:fld id="{FE9CFB50-23B5-4A18-8D82-DFD70D9B4859}" type="slidenum">
              <a:rPr lang="da-DK"/>
              <a:pPr>
                <a:defRPr/>
              </a:pPr>
              <a:t>‹nr.›</a:t>
            </a:fld>
            <a:endParaRPr lang="da-DK"/>
          </a:p>
        </p:txBody>
      </p:sp>
    </p:spTree>
    <p:extLst>
      <p:ext uri="{BB962C8B-B14F-4D97-AF65-F5344CB8AC3E}">
        <p14:creationId xmlns:p14="http://schemas.microsoft.com/office/powerpoint/2010/main" val="124190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12" name="Content Placeholder 2"/>
          <p:cNvSpPr>
            <a:spLocks noGrp="1"/>
          </p:cNvSpPr>
          <p:nvPr>
            <p:ph sz="quarter" idx="13"/>
          </p:nvPr>
        </p:nvSpPr>
        <p:spPr>
          <a:xfrm>
            <a:off x="774447" y="2483804"/>
            <a:ext cx="8783613" cy="3592935"/>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pPr>
              <a:defRPr/>
            </a:pPr>
            <a:fld id="{7C19B560-12BC-44FF-8799-5A5129D58BA0}" type="slidenum">
              <a:rPr lang="da-DK" smtClean="0"/>
              <a:pPr>
                <a:defRPr/>
              </a:pPr>
              <a:t>‹nr.›</a:t>
            </a:fld>
            <a:endParaRPr lang="da-DK"/>
          </a:p>
        </p:txBody>
      </p:sp>
    </p:spTree>
    <p:extLst>
      <p:ext uri="{BB962C8B-B14F-4D97-AF65-F5344CB8AC3E}">
        <p14:creationId xmlns:p14="http://schemas.microsoft.com/office/powerpoint/2010/main" val="294759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48" y="869417"/>
            <a:ext cx="8773380" cy="2871760"/>
          </a:xfrm>
        </p:spPr>
        <p:txBody>
          <a:bodyPr anchor="b">
            <a:normAutofit/>
          </a:bodyPr>
          <a:lstStyle>
            <a:lvl1pPr>
              <a:defRPr sz="4197"/>
            </a:lvl1pPr>
          </a:lstStyle>
          <a:p>
            <a:r>
              <a:rPr lang="da-DK"/>
              <a:t>Klik for at redigere titeltypografien i masteren</a:t>
            </a:r>
            <a:endParaRPr lang="en-US" dirty="0"/>
          </a:p>
        </p:txBody>
      </p:sp>
      <p:sp>
        <p:nvSpPr>
          <p:cNvPr id="3" name="Text Placeholder 2"/>
          <p:cNvSpPr>
            <a:spLocks noGrp="1"/>
          </p:cNvSpPr>
          <p:nvPr>
            <p:ph type="body" idx="1"/>
          </p:nvPr>
        </p:nvSpPr>
        <p:spPr>
          <a:xfrm>
            <a:off x="774448" y="3837792"/>
            <a:ext cx="8773380" cy="1435642"/>
          </a:xfrm>
        </p:spPr>
        <p:txBody>
          <a:bodyPr>
            <a:normAutofit/>
          </a:bodyPr>
          <a:lstStyle>
            <a:lvl1pPr marL="0" indent="0" algn="ctr">
              <a:buNone/>
              <a:defRPr sz="2099">
                <a:solidFill>
                  <a:schemeClr val="bg1">
                    <a:lumMod val="50000"/>
                  </a:schemeClr>
                </a:solidFill>
              </a:defRPr>
            </a:lvl1pPr>
            <a:lvl2pPr marL="479740" indent="0">
              <a:buNone/>
              <a:defRPr sz="2099">
                <a:solidFill>
                  <a:schemeClr val="tx1">
                    <a:tint val="75000"/>
                  </a:schemeClr>
                </a:solidFill>
              </a:defRPr>
            </a:lvl2pPr>
            <a:lvl3pPr marL="959480" indent="0">
              <a:buNone/>
              <a:defRPr sz="1889">
                <a:solidFill>
                  <a:schemeClr val="tx1">
                    <a:tint val="75000"/>
                  </a:schemeClr>
                </a:solidFill>
              </a:defRPr>
            </a:lvl3pPr>
            <a:lvl4pPr marL="1439220" indent="0">
              <a:buNone/>
              <a:defRPr sz="1679">
                <a:solidFill>
                  <a:schemeClr val="tx1">
                    <a:tint val="75000"/>
                  </a:schemeClr>
                </a:solidFill>
              </a:defRPr>
            </a:lvl4pPr>
            <a:lvl5pPr marL="1918960" indent="0">
              <a:buNone/>
              <a:defRPr sz="1679">
                <a:solidFill>
                  <a:schemeClr val="tx1">
                    <a:tint val="75000"/>
                  </a:schemeClr>
                </a:solidFill>
              </a:defRPr>
            </a:lvl5pPr>
            <a:lvl6pPr marL="2398700" indent="0">
              <a:buNone/>
              <a:defRPr sz="1679">
                <a:solidFill>
                  <a:schemeClr val="tx1">
                    <a:tint val="75000"/>
                  </a:schemeClr>
                </a:solidFill>
              </a:defRPr>
            </a:lvl6pPr>
            <a:lvl7pPr marL="2878440" indent="0">
              <a:buNone/>
              <a:defRPr sz="1679">
                <a:solidFill>
                  <a:schemeClr val="tx1">
                    <a:tint val="75000"/>
                  </a:schemeClr>
                </a:solidFill>
              </a:defRPr>
            </a:lvl7pPr>
            <a:lvl8pPr marL="3358180" indent="0">
              <a:buNone/>
              <a:defRPr sz="1679">
                <a:solidFill>
                  <a:schemeClr val="tx1">
                    <a:tint val="75000"/>
                  </a:schemeClr>
                </a:solidFill>
              </a:defRPr>
            </a:lvl8pPr>
            <a:lvl9pPr marL="3837920" indent="0">
              <a:buNone/>
              <a:defRPr sz="1679">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pPr>
              <a:defRPr/>
            </a:pPr>
            <a:fld id="{F9708E5A-22A8-4A81-8EB5-161300C62C23}" type="datetime1">
              <a:rPr lang="da-DK" smtClean="0"/>
              <a:pPr>
                <a:defRPr/>
              </a:pPr>
              <a:t>22-06-2018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pPr>
              <a:defRPr/>
            </a:pPr>
            <a:fld id="{9C46B17E-A846-4324-BD46-4CAFE12F3EAF}" type="slidenum">
              <a:rPr lang="da-DK" smtClean="0"/>
              <a:pPr>
                <a:defRPr/>
              </a:pPr>
              <a:t>‹nr.›</a:t>
            </a:fld>
            <a:endParaRPr lang="da-DK"/>
          </a:p>
        </p:txBody>
      </p:sp>
    </p:spTree>
    <p:extLst>
      <p:ext uri="{BB962C8B-B14F-4D97-AF65-F5344CB8AC3E}">
        <p14:creationId xmlns:p14="http://schemas.microsoft.com/office/powerpoint/2010/main" val="407014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14" name="Title 1"/>
          <p:cNvSpPr>
            <a:spLocks noGrp="1"/>
          </p:cNvSpPr>
          <p:nvPr>
            <p:ph type="title"/>
          </p:nvPr>
        </p:nvSpPr>
        <p:spPr>
          <a:xfrm>
            <a:off x="774449" y="649015"/>
            <a:ext cx="8784142" cy="1674878"/>
          </a:xfrm>
        </p:spPr>
        <p:txBody>
          <a:bodyPr/>
          <a:lstStyle/>
          <a:p>
            <a:r>
              <a:rPr lang="da-DK"/>
              <a:t>Klik for at redigere titeltypografien i masteren</a:t>
            </a:r>
            <a:endParaRPr lang="en-US" dirty="0"/>
          </a:p>
        </p:txBody>
      </p:sp>
      <p:sp>
        <p:nvSpPr>
          <p:cNvPr id="12" name="Content Placeholder 2"/>
          <p:cNvSpPr>
            <a:spLocks noGrp="1"/>
          </p:cNvSpPr>
          <p:nvPr>
            <p:ph sz="quarter" idx="13"/>
          </p:nvPr>
        </p:nvSpPr>
        <p:spPr>
          <a:xfrm>
            <a:off x="774447" y="2483804"/>
            <a:ext cx="4327491" cy="3592935"/>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3" name="Content Placeholder 3"/>
          <p:cNvSpPr>
            <a:spLocks noGrp="1"/>
          </p:cNvSpPr>
          <p:nvPr>
            <p:ph sz="quarter" idx="14"/>
          </p:nvPr>
        </p:nvSpPr>
        <p:spPr>
          <a:xfrm>
            <a:off x="5231100" y="2483804"/>
            <a:ext cx="4326960" cy="3592935"/>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a:defRPr/>
            </a:pPr>
            <a:fld id="{9CEA82EB-1338-43E3-835D-C99976937997}"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EFAA5357-A5BB-43B3-8F6A-744B9940C34F}" type="slidenum">
              <a:rPr lang="da-DK" smtClean="0"/>
              <a:pPr>
                <a:defRPr/>
              </a:pPr>
              <a:t>‹nr.›</a:t>
            </a:fld>
            <a:endParaRPr lang="da-DK"/>
          </a:p>
        </p:txBody>
      </p:sp>
    </p:spTree>
    <p:extLst>
      <p:ext uri="{BB962C8B-B14F-4D97-AF65-F5344CB8AC3E}">
        <p14:creationId xmlns:p14="http://schemas.microsoft.com/office/powerpoint/2010/main" val="34931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14" name="Title 1"/>
          <p:cNvSpPr>
            <a:spLocks noGrp="1"/>
          </p:cNvSpPr>
          <p:nvPr>
            <p:ph type="title"/>
          </p:nvPr>
        </p:nvSpPr>
        <p:spPr>
          <a:xfrm>
            <a:off x="774449" y="649015"/>
            <a:ext cx="8784142" cy="1674878"/>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971543" y="2487922"/>
            <a:ext cx="4130397" cy="713522"/>
          </a:xfrm>
        </p:spPr>
        <p:txBody>
          <a:bodyPr anchor="b">
            <a:noAutofit/>
          </a:bodyPr>
          <a:lstStyle>
            <a:lvl1pPr marL="0" indent="0">
              <a:lnSpc>
                <a:spcPct val="75000"/>
              </a:lnSpc>
              <a:buNone/>
              <a:defRPr sz="272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12" name="Content Placeholder 3"/>
          <p:cNvSpPr>
            <a:spLocks noGrp="1"/>
          </p:cNvSpPr>
          <p:nvPr>
            <p:ph sz="quarter" idx="13"/>
          </p:nvPr>
        </p:nvSpPr>
        <p:spPr>
          <a:xfrm>
            <a:off x="774448" y="3201445"/>
            <a:ext cx="4327491" cy="2875294"/>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421136" y="2487922"/>
            <a:ext cx="4137456" cy="713522"/>
          </a:xfrm>
        </p:spPr>
        <p:txBody>
          <a:bodyPr anchor="b">
            <a:noAutofit/>
          </a:bodyPr>
          <a:lstStyle>
            <a:lvl1pPr marL="0" indent="0">
              <a:lnSpc>
                <a:spcPct val="75000"/>
              </a:lnSpc>
              <a:buNone/>
              <a:defRPr sz="2728" b="0">
                <a:solidFill>
                  <a:schemeClr val="tx1"/>
                </a:solidFill>
              </a:defRPr>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da-DK"/>
              <a:t>Rediger teksttypografien i masteren</a:t>
            </a:r>
          </a:p>
        </p:txBody>
      </p:sp>
      <p:sp>
        <p:nvSpPr>
          <p:cNvPr id="13" name="Content Placeholder 5"/>
          <p:cNvSpPr>
            <a:spLocks noGrp="1"/>
          </p:cNvSpPr>
          <p:nvPr>
            <p:ph sz="quarter" idx="14"/>
          </p:nvPr>
        </p:nvSpPr>
        <p:spPr>
          <a:xfrm>
            <a:off x="5231101" y="3201445"/>
            <a:ext cx="4326961" cy="2875294"/>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a:defRPr/>
            </a:pPr>
            <a:fld id="{DFEC64E7-DA7F-40F9-B1D5-EAFA96A22548}" type="datetime1">
              <a:rPr lang="da-DK" smtClean="0"/>
              <a:pPr>
                <a:defRPr/>
              </a:pPr>
              <a:t>22-06-2018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pPr>
              <a:defRPr/>
            </a:pPr>
            <a:fld id="{3739E0AD-1542-4145-A720-C6C3F7BAB3DF}" type="slidenum">
              <a:rPr lang="da-DK" smtClean="0"/>
              <a:pPr>
                <a:defRPr/>
              </a:pPr>
              <a:t>‹nr.›</a:t>
            </a:fld>
            <a:endParaRPr lang="da-DK"/>
          </a:p>
        </p:txBody>
      </p:sp>
    </p:spTree>
    <p:extLst>
      <p:ext uri="{BB962C8B-B14F-4D97-AF65-F5344CB8AC3E}">
        <p14:creationId xmlns:p14="http://schemas.microsoft.com/office/powerpoint/2010/main" val="289108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pPr>
              <a:defRPr/>
            </a:pPr>
            <a:fld id="{DF66FB2B-2CAA-4A64-A692-5E06340944B0}" type="datetime1">
              <a:rPr lang="da-DK" smtClean="0"/>
              <a:pPr>
                <a:defRPr/>
              </a:pPr>
              <a:t>22-06-2018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pPr>
              <a:defRPr/>
            </a:pPr>
            <a:fld id="{85D1CAFE-2D6E-40D6-83D2-174B017A184D}" type="slidenum">
              <a:rPr lang="da-DK" smtClean="0"/>
              <a:pPr>
                <a:defRPr/>
              </a:pPr>
              <a:t>‹nr.›</a:t>
            </a:fld>
            <a:endParaRPr lang="da-DK"/>
          </a:p>
        </p:txBody>
      </p:sp>
    </p:spTree>
    <p:extLst>
      <p:ext uri="{BB962C8B-B14F-4D97-AF65-F5344CB8AC3E}">
        <p14:creationId xmlns:p14="http://schemas.microsoft.com/office/powerpoint/2010/main" val="339613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Date Placeholder 1"/>
          <p:cNvSpPr>
            <a:spLocks noGrp="1"/>
          </p:cNvSpPr>
          <p:nvPr>
            <p:ph type="dt" sz="half" idx="10"/>
          </p:nvPr>
        </p:nvSpPr>
        <p:spPr/>
        <p:txBody>
          <a:bodyPr/>
          <a:lstStyle/>
          <a:p>
            <a:pPr>
              <a:defRPr/>
            </a:pPr>
            <a:fld id="{49C46768-0581-4CE4-A0B7-F760D61491F6}" type="datetime1">
              <a:rPr lang="da-DK" smtClean="0"/>
              <a:pPr>
                <a:defRPr/>
              </a:pPr>
              <a:t>22-06-2018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426215945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48" y="639657"/>
            <a:ext cx="3335598" cy="2123010"/>
          </a:xfrm>
        </p:spPr>
        <p:txBody>
          <a:bodyPr anchor="b"/>
          <a:lstStyle>
            <a:lvl1pPr algn="ctr">
              <a:defRPr sz="3358"/>
            </a:lvl1pPr>
          </a:lstStyle>
          <a:p>
            <a:r>
              <a:rPr lang="da-DK"/>
              <a:t>Klik for at redigere titeltypografien i masteren</a:t>
            </a:r>
            <a:endParaRPr lang="en-US" dirty="0"/>
          </a:p>
        </p:txBody>
      </p:sp>
      <p:sp>
        <p:nvSpPr>
          <p:cNvPr id="10" name="Content Placeholder 2"/>
          <p:cNvSpPr>
            <a:spLocks noGrp="1"/>
          </p:cNvSpPr>
          <p:nvPr>
            <p:ph sz="quarter" idx="13"/>
          </p:nvPr>
        </p:nvSpPr>
        <p:spPr>
          <a:xfrm>
            <a:off x="4303790" y="639658"/>
            <a:ext cx="5254800" cy="543708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774449" y="2762667"/>
            <a:ext cx="3335599" cy="3314072"/>
          </a:xfrm>
        </p:spPr>
        <p:txBody>
          <a:bodyPr/>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FAC7DC1B-3A24-4680-9E99-D34B65C32459}"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340171D5-0D79-4BB1-9783-AE91E7A65FB9}" type="slidenum">
              <a:rPr lang="da-DK" smtClean="0"/>
              <a:pPr>
                <a:defRPr/>
              </a:pPr>
              <a:t>‹nr.›</a:t>
            </a:fld>
            <a:endParaRPr lang="da-DK"/>
          </a:p>
        </p:txBody>
      </p:sp>
    </p:spTree>
    <p:extLst>
      <p:ext uri="{BB962C8B-B14F-4D97-AF65-F5344CB8AC3E}">
        <p14:creationId xmlns:p14="http://schemas.microsoft.com/office/powerpoint/2010/main" val="19929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33038" cy="7196138"/>
          </a:xfrm>
          <a:prstGeom prst="rect">
            <a:avLst/>
          </a:prstGeom>
        </p:spPr>
      </p:pic>
      <p:sp>
        <p:nvSpPr>
          <p:cNvPr id="2" name="Title 1"/>
          <p:cNvSpPr>
            <a:spLocks noGrp="1"/>
          </p:cNvSpPr>
          <p:nvPr>
            <p:ph type="title"/>
          </p:nvPr>
        </p:nvSpPr>
        <p:spPr>
          <a:xfrm>
            <a:off x="774449" y="639657"/>
            <a:ext cx="4666612" cy="2123012"/>
          </a:xfrm>
        </p:spPr>
        <p:txBody>
          <a:bodyPr anchor="b"/>
          <a:lstStyle>
            <a:lvl1pPr algn="ctr">
              <a:defRPr sz="3358"/>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655000" y="639658"/>
            <a:ext cx="3396716" cy="5437082"/>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358"/>
            </a:lvl1pPr>
            <a:lvl2pPr marL="479740" indent="0">
              <a:buNone/>
              <a:defRPr sz="2938"/>
            </a:lvl2pPr>
            <a:lvl3pPr marL="959480" indent="0">
              <a:buNone/>
              <a:defRPr sz="2518"/>
            </a:lvl3pPr>
            <a:lvl4pPr marL="1439220" indent="0">
              <a:buNone/>
              <a:defRPr sz="2099"/>
            </a:lvl4pPr>
            <a:lvl5pPr marL="1918960" indent="0">
              <a:buNone/>
              <a:defRPr sz="2099"/>
            </a:lvl5pPr>
            <a:lvl6pPr marL="2398700" indent="0">
              <a:buNone/>
              <a:defRPr sz="2099"/>
            </a:lvl6pPr>
            <a:lvl7pPr marL="2878440" indent="0">
              <a:buNone/>
              <a:defRPr sz="2099"/>
            </a:lvl7pPr>
            <a:lvl8pPr marL="3358180" indent="0">
              <a:buNone/>
              <a:defRPr sz="2099"/>
            </a:lvl8pPr>
            <a:lvl9pPr marL="3837920" indent="0">
              <a:buNone/>
              <a:defRPr sz="2099"/>
            </a:lvl9pPr>
          </a:lstStyle>
          <a:p>
            <a:r>
              <a:rPr lang="da-DK"/>
              <a:t>Klik på ikonet for at tilføje et billede</a:t>
            </a:r>
            <a:endParaRPr lang="en-US" dirty="0"/>
          </a:p>
        </p:txBody>
      </p:sp>
      <p:sp>
        <p:nvSpPr>
          <p:cNvPr id="4" name="Text Placeholder 3"/>
          <p:cNvSpPr>
            <a:spLocks noGrp="1"/>
          </p:cNvSpPr>
          <p:nvPr>
            <p:ph type="body" sz="half" idx="2"/>
          </p:nvPr>
        </p:nvSpPr>
        <p:spPr>
          <a:xfrm>
            <a:off x="774465" y="2762668"/>
            <a:ext cx="4666596" cy="3314071"/>
          </a:xfrm>
        </p:spPr>
        <p:txBody>
          <a:bodyPr/>
          <a:lstStyle>
            <a:lvl1pPr marL="0" indent="0" algn="ctr">
              <a:buNone/>
              <a:defRPr sz="1679"/>
            </a:lvl1pPr>
            <a:lvl2pPr marL="479740" indent="0">
              <a:buNone/>
              <a:defRPr sz="1469"/>
            </a:lvl2pPr>
            <a:lvl3pPr marL="959480" indent="0">
              <a:buNone/>
              <a:defRPr sz="1259"/>
            </a:lvl3pPr>
            <a:lvl4pPr marL="1439220" indent="0">
              <a:buNone/>
              <a:defRPr sz="1049"/>
            </a:lvl4pPr>
            <a:lvl5pPr marL="1918960" indent="0">
              <a:buNone/>
              <a:defRPr sz="1049"/>
            </a:lvl5pPr>
            <a:lvl6pPr marL="2398700" indent="0">
              <a:buNone/>
              <a:defRPr sz="1049"/>
            </a:lvl6pPr>
            <a:lvl7pPr marL="2878440" indent="0">
              <a:buNone/>
              <a:defRPr sz="1049"/>
            </a:lvl7pPr>
            <a:lvl8pPr marL="3358180" indent="0">
              <a:buNone/>
              <a:defRPr sz="1049"/>
            </a:lvl8pPr>
            <a:lvl9pPr marL="3837920" indent="0">
              <a:buNone/>
              <a:defRPr sz="1049"/>
            </a:lvl9pPr>
          </a:lstStyle>
          <a:p>
            <a:pPr lvl="0"/>
            <a:r>
              <a:rPr lang="da-DK"/>
              <a:t>Rediger teksttypografien i masteren</a:t>
            </a:r>
          </a:p>
        </p:txBody>
      </p:sp>
      <p:sp>
        <p:nvSpPr>
          <p:cNvPr id="5" name="Date Placeholder 4"/>
          <p:cNvSpPr>
            <a:spLocks noGrp="1"/>
          </p:cNvSpPr>
          <p:nvPr>
            <p:ph type="dt" sz="half" idx="10"/>
          </p:nvPr>
        </p:nvSpPr>
        <p:spPr/>
        <p:txBody>
          <a:bodyPr/>
          <a:lstStyle/>
          <a:p>
            <a:pPr>
              <a:defRPr/>
            </a:pPr>
            <a:fld id="{B3C1E29E-29B7-4ABE-A66A-0C3DD46242EE}" type="datetime1">
              <a:rPr lang="da-DK" smtClean="0"/>
              <a:pPr>
                <a:defRPr/>
              </a:pPr>
              <a:t>22-06-2018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pPr>
              <a:defRPr/>
            </a:pPr>
            <a:fld id="{47B0E260-84B5-4B9F-9AC3-71C248266CDE}" type="slidenum">
              <a:rPr lang="da-DK" smtClean="0"/>
              <a:pPr>
                <a:defRPr/>
              </a:pPr>
              <a:t>‹nr.›</a:t>
            </a:fld>
            <a:endParaRPr lang="da-DK"/>
          </a:p>
        </p:txBody>
      </p:sp>
    </p:spTree>
    <p:extLst>
      <p:ext uri="{BB962C8B-B14F-4D97-AF65-F5344CB8AC3E}">
        <p14:creationId xmlns:p14="http://schemas.microsoft.com/office/powerpoint/2010/main" val="245855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0333040" cy="7196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74449" y="649015"/>
            <a:ext cx="8784142" cy="1674878"/>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774449" y="2483805"/>
            <a:ext cx="8784143" cy="3592935"/>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507930" y="6173355"/>
            <a:ext cx="2324934" cy="383128"/>
          </a:xfrm>
          <a:prstGeom prst="rect">
            <a:avLst/>
          </a:prstGeom>
        </p:spPr>
        <p:txBody>
          <a:bodyPr vert="horz" lIns="91440" tIns="45720" rIns="91440" bIns="45720" rtlCol="0" anchor="ctr"/>
          <a:lstStyle>
            <a:lvl1pPr algn="r">
              <a:defRPr sz="1049">
                <a:solidFill>
                  <a:schemeClr val="tx1"/>
                </a:solidFill>
              </a:defRPr>
            </a:lvl1pPr>
          </a:lstStyle>
          <a:p>
            <a:pPr>
              <a:defRPr/>
            </a:pPr>
            <a:fld id="{49C46768-0581-4CE4-A0B7-F760D61491F6}" type="datetime1">
              <a:rPr lang="da-DK" smtClean="0"/>
              <a:pPr>
                <a:defRPr/>
              </a:pPr>
              <a:t>22-06-2018</a:t>
            </a:fld>
            <a:endParaRPr lang="da-DK"/>
          </a:p>
        </p:txBody>
      </p:sp>
      <p:sp>
        <p:nvSpPr>
          <p:cNvPr id="5" name="Footer Placeholder 4"/>
          <p:cNvSpPr>
            <a:spLocks noGrp="1"/>
          </p:cNvSpPr>
          <p:nvPr>
            <p:ph type="ftr" sz="quarter" idx="3"/>
          </p:nvPr>
        </p:nvSpPr>
        <p:spPr>
          <a:xfrm>
            <a:off x="774449" y="6173355"/>
            <a:ext cx="5655445" cy="383128"/>
          </a:xfrm>
          <a:prstGeom prst="rect">
            <a:avLst/>
          </a:prstGeom>
        </p:spPr>
        <p:txBody>
          <a:bodyPr vert="horz" lIns="91440" tIns="45720" rIns="91440" bIns="45720" rtlCol="0" anchor="ctr"/>
          <a:lstStyle>
            <a:lvl1pPr algn="l">
              <a:defRPr sz="1049">
                <a:solidFill>
                  <a:schemeClr val="tx1"/>
                </a:solidFill>
              </a:defRPr>
            </a:lvl1pPr>
          </a:lstStyle>
          <a:p>
            <a:endParaRPr lang="da-DK"/>
          </a:p>
        </p:txBody>
      </p:sp>
      <p:sp>
        <p:nvSpPr>
          <p:cNvPr id="6" name="Slide Number Placeholder 5"/>
          <p:cNvSpPr>
            <a:spLocks noGrp="1"/>
          </p:cNvSpPr>
          <p:nvPr>
            <p:ph type="sldNum" sz="quarter" idx="4"/>
          </p:nvPr>
        </p:nvSpPr>
        <p:spPr>
          <a:xfrm>
            <a:off x="8910900" y="6173355"/>
            <a:ext cx="647692" cy="383128"/>
          </a:xfrm>
          <a:prstGeom prst="rect">
            <a:avLst/>
          </a:prstGeom>
        </p:spPr>
        <p:txBody>
          <a:bodyPr vert="horz" lIns="91440" tIns="45720" rIns="91440" bIns="45720" rtlCol="0" anchor="ctr"/>
          <a:lstStyle>
            <a:lvl1pPr algn="r">
              <a:defRPr sz="1049">
                <a:solidFill>
                  <a:schemeClr val="tx1"/>
                </a:solidFill>
              </a:defRPr>
            </a:lvl1pPr>
          </a:lstStyle>
          <a:p>
            <a:pPr>
              <a:defRPr/>
            </a:pPr>
            <a:fld id="{8C26E4D4-1F6F-4399-A787-0653B2F53BCB}" type="slidenum">
              <a:rPr lang="da-DK" smtClean="0"/>
              <a:pPr>
                <a:defRPr/>
              </a:pPr>
              <a:t>‹nr.›</a:t>
            </a:fld>
            <a:endParaRPr lang="da-DK"/>
          </a:p>
        </p:txBody>
      </p:sp>
    </p:spTree>
    <p:extLst>
      <p:ext uri="{BB962C8B-B14F-4D97-AF65-F5344CB8AC3E}">
        <p14:creationId xmlns:p14="http://schemas.microsoft.com/office/powerpoint/2010/main" val="1616627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hf hdr="0" ftr="0"/>
  <p:txStyles>
    <p:titleStyle>
      <a:lvl1pPr algn="ctr" defTabSz="959480" rtl="0" eaLnBrk="1" latinLnBrk="0" hangingPunct="1">
        <a:lnSpc>
          <a:spcPct val="90000"/>
        </a:lnSpc>
        <a:spcBef>
          <a:spcPct val="0"/>
        </a:spcBef>
        <a:buNone/>
        <a:defRPr sz="3777" kern="1200" cap="all" baseline="0">
          <a:solidFill>
            <a:schemeClr val="tx1"/>
          </a:solidFill>
          <a:effectLst/>
          <a:latin typeface="+mj-lt"/>
          <a:ea typeface="+mj-ea"/>
          <a:cs typeface="+mj-cs"/>
        </a:defRPr>
      </a:lvl1pPr>
    </p:titleStyle>
    <p:bodyStyle>
      <a:lvl1pPr marL="239870" indent="-239870" algn="l" defTabSz="959480" rtl="0" eaLnBrk="1" latinLnBrk="0" hangingPunct="1">
        <a:lnSpc>
          <a:spcPct val="120000"/>
        </a:lnSpc>
        <a:spcBef>
          <a:spcPts val="1049"/>
        </a:spcBef>
        <a:buClr>
          <a:schemeClr val="tx1"/>
        </a:buClr>
        <a:buFont typeface="Arial" panose="020B0604020202020204" pitchFamily="34" charset="0"/>
        <a:buChar char="•"/>
        <a:defRPr sz="2099" kern="1200" cap="all" baseline="0">
          <a:solidFill>
            <a:schemeClr val="tx1"/>
          </a:solidFill>
          <a:effectLst/>
          <a:latin typeface="+mn-lt"/>
          <a:ea typeface="+mn-ea"/>
          <a:cs typeface="+mn-cs"/>
        </a:defRPr>
      </a:lvl1pPr>
      <a:lvl2pPr marL="719610" indent="-239870" algn="l" defTabSz="959480" rtl="0" eaLnBrk="1" latinLnBrk="0" hangingPunct="1">
        <a:lnSpc>
          <a:spcPct val="120000"/>
        </a:lnSpc>
        <a:spcBef>
          <a:spcPts val="525"/>
        </a:spcBef>
        <a:buClr>
          <a:schemeClr val="tx1"/>
        </a:buClr>
        <a:buFont typeface="Arial" panose="020B0604020202020204" pitchFamily="34" charset="0"/>
        <a:buChar char="•"/>
        <a:defRPr sz="1889" kern="1200" cap="all" baseline="0">
          <a:solidFill>
            <a:schemeClr val="tx1"/>
          </a:solidFill>
          <a:effectLst/>
          <a:latin typeface="+mn-lt"/>
          <a:ea typeface="+mn-ea"/>
          <a:cs typeface="+mn-cs"/>
        </a:defRPr>
      </a:lvl2pPr>
      <a:lvl3pPr marL="1199350" indent="-239870" algn="l" defTabSz="959480" rtl="0" eaLnBrk="1" latinLnBrk="0" hangingPunct="1">
        <a:lnSpc>
          <a:spcPct val="120000"/>
        </a:lnSpc>
        <a:spcBef>
          <a:spcPts val="525"/>
        </a:spcBef>
        <a:buClr>
          <a:schemeClr val="tx1"/>
        </a:buClr>
        <a:buFont typeface="Arial" panose="020B0604020202020204" pitchFamily="34" charset="0"/>
        <a:buChar char="•"/>
        <a:defRPr sz="1679" kern="1200" cap="all" baseline="0">
          <a:solidFill>
            <a:schemeClr val="tx1"/>
          </a:solidFill>
          <a:effectLst/>
          <a:latin typeface="+mn-lt"/>
          <a:ea typeface="+mn-ea"/>
          <a:cs typeface="+mn-cs"/>
        </a:defRPr>
      </a:lvl3pPr>
      <a:lvl4pPr marL="167909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4pPr>
      <a:lvl5pPr marL="215883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5pPr>
      <a:lvl6pPr marL="263857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6pPr>
      <a:lvl7pPr marL="311831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7pPr>
      <a:lvl8pPr marL="359805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8pPr>
      <a:lvl9pPr marL="4077790" indent="-239870" algn="l" defTabSz="959480" rtl="0" eaLnBrk="1" latinLnBrk="0" hangingPunct="1">
        <a:lnSpc>
          <a:spcPct val="120000"/>
        </a:lnSpc>
        <a:spcBef>
          <a:spcPts val="525"/>
        </a:spcBef>
        <a:buClr>
          <a:schemeClr val="tx1"/>
        </a:buClr>
        <a:buFont typeface="Arial" panose="020B0604020202020204" pitchFamily="34" charset="0"/>
        <a:buChar char="•"/>
        <a:defRPr sz="1469" kern="1200" cap="all" baseline="0">
          <a:solidFill>
            <a:schemeClr val="tx1"/>
          </a:solidFill>
          <a:effectLst/>
          <a:latin typeface="+mn-lt"/>
          <a:ea typeface="+mn-ea"/>
          <a:cs typeface="+mn-cs"/>
        </a:defRPr>
      </a:lvl9pPr>
    </p:bodyStyle>
    <p:otherStyle>
      <a:defPPr>
        <a:defRPr lang="en-US"/>
      </a:defPPr>
      <a:lvl1pPr marL="0" algn="l" defTabSz="959480" rtl="0" eaLnBrk="1" latinLnBrk="0" hangingPunct="1">
        <a:defRPr sz="1889" kern="1200">
          <a:solidFill>
            <a:schemeClr val="tx1"/>
          </a:solidFill>
          <a:latin typeface="+mn-lt"/>
          <a:ea typeface="+mn-ea"/>
          <a:cs typeface="+mn-cs"/>
        </a:defRPr>
      </a:lvl1pPr>
      <a:lvl2pPr marL="479740" algn="l" defTabSz="959480" rtl="0" eaLnBrk="1" latinLnBrk="0" hangingPunct="1">
        <a:defRPr sz="1889" kern="1200">
          <a:solidFill>
            <a:schemeClr val="tx1"/>
          </a:solidFill>
          <a:latin typeface="+mn-lt"/>
          <a:ea typeface="+mn-ea"/>
          <a:cs typeface="+mn-cs"/>
        </a:defRPr>
      </a:lvl2pPr>
      <a:lvl3pPr marL="959480" algn="l" defTabSz="959480" rtl="0" eaLnBrk="1" latinLnBrk="0" hangingPunct="1">
        <a:defRPr sz="1889" kern="1200">
          <a:solidFill>
            <a:schemeClr val="tx1"/>
          </a:solidFill>
          <a:latin typeface="+mn-lt"/>
          <a:ea typeface="+mn-ea"/>
          <a:cs typeface="+mn-cs"/>
        </a:defRPr>
      </a:lvl3pPr>
      <a:lvl4pPr marL="1439220" algn="l" defTabSz="959480" rtl="0" eaLnBrk="1" latinLnBrk="0" hangingPunct="1">
        <a:defRPr sz="1889" kern="1200">
          <a:solidFill>
            <a:schemeClr val="tx1"/>
          </a:solidFill>
          <a:latin typeface="+mn-lt"/>
          <a:ea typeface="+mn-ea"/>
          <a:cs typeface="+mn-cs"/>
        </a:defRPr>
      </a:lvl4pPr>
      <a:lvl5pPr marL="1918960" algn="l" defTabSz="959480" rtl="0" eaLnBrk="1" latinLnBrk="0" hangingPunct="1">
        <a:defRPr sz="1889" kern="1200">
          <a:solidFill>
            <a:schemeClr val="tx1"/>
          </a:solidFill>
          <a:latin typeface="+mn-lt"/>
          <a:ea typeface="+mn-ea"/>
          <a:cs typeface="+mn-cs"/>
        </a:defRPr>
      </a:lvl5pPr>
      <a:lvl6pPr marL="2398700" algn="l" defTabSz="959480" rtl="0" eaLnBrk="1" latinLnBrk="0" hangingPunct="1">
        <a:defRPr sz="1889" kern="1200">
          <a:solidFill>
            <a:schemeClr val="tx1"/>
          </a:solidFill>
          <a:latin typeface="+mn-lt"/>
          <a:ea typeface="+mn-ea"/>
          <a:cs typeface="+mn-cs"/>
        </a:defRPr>
      </a:lvl6pPr>
      <a:lvl7pPr marL="2878440" algn="l" defTabSz="959480" rtl="0" eaLnBrk="1" latinLnBrk="0" hangingPunct="1">
        <a:defRPr sz="1889" kern="1200">
          <a:solidFill>
            <a:schemeClr val="tx1"/>
          </a:solidFill>
          <a:latin typeface="+mn-lt"/>
          <a:ea typeface="+mn-ea"/>
          <a:cs typeface="+mn-cs"/>
        </a:defRPr>
      </a:lvl7pPr>
      <a:lvl8pPr marL="3358180" algn="l" defTabSz="959480" rtl="0" eaLnBrk="1" latinLnBrk="0" hangingPunct="1">
        <a:defRPr sz="1889" kern="1200">
          <a:solidFill>
            <a:schemeClr val="tx1"/>
          </a:solidFill>
          <a:latin typeface="+mn-lt"/>
          <a:ea typeface="+mn-ea"/>
          <a:cs typeface="+mn-cs"/>
        </a:defRPr>
      </a:lvl8pPr>
      <a:lvl9pPr marL="3837920" algn="l" defTabSz="959480" rtl="0" eaLnBrk="1" latinLnBrk="0" hangingPunct="1">
        <a:defRPr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18"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8.jpeg"/><Relationship Id="rId12" Type="http://schemas.openxmlformats.org/officeDocument/2006/relationships/image" Target="../media/image7.jpeg"/><Relationship Id="rId17" Type="http://schemas.openxmlformats.org/officeDocument/2006/relationships/image" Target="../media/image28.gif"/><Relationship Id="rId2" Type="http://schemas.openxmlformats.org/officeDocument/2006/relationships/notesSlide" Target="../notesSlides/notesSlide14.xml"/><Relationship Id="rId16"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9.jpeg"/><Relationship Id="rId15" Type="http://schemas.openxmlformats.org/officeDocument/2006/relationships/image" Target="../media/image10.jpeg"/><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image" Target="../media/image11.jpeg"/><Relationship Id="rId1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dertitel 3"/>
          <p:cNvSpPr>
            <a:spLocks noGrp="1"/>
          </p:cNvSpPr>
          <p:nvPr>
            <p:ph type="subTitle" sz="quarter" idx="1"/>
          </p:nvPr>
        </p:nvSpPr>
        <p:spPr>
          <a:xfrm>
            <a:off x="758029" y="881355"/>
            <a:ext cx="8888413" cy="864791"/>
          </a:xfrm>
        </p:spPr>
        <p:txBody>
          <a:bodyPr/>
          <a:lstStyle/>
          <a:p>
            <a:pPr marL="0" indent="0" algn="ctr">
              <a:buNone/>
            </a:pPr>
            <a:r>
              <a:rPr lang="da-DK" sz="4000" dirty="0"/>
              <a:t>Pyoderma Gangrenosum</a:t>
            </a:r>
          </a:p>
        </p:txBody>
      </p:sp>
      <p:sp>
        <p:nvSpPr>
          <p:cNvPr id="19457" name="Rectangle 2"/>
          <p:cNvSpPr>
            <a:spLocks noGrp="1" noChangeArrowheads="1"/>
          </p:cNvSpPr>
          <p:nvPr>
            <p:ph type="ctrTitle" idx="4294967295"/>
          </p:nvPr>
        </p:nvSpPr>
        <p:spPr>
          <a:xfrm>
            <a:off x="0" y="2301875"/>
            <a:ext cx="4895850" cy="1655763"/>
          </a:xfrm>
        </p:spPr>
        <p:txBody>
          <a:bodyPr>
            <a:normAutofit fontScale="90000"/>
          </a:bodyPr>
          <a:lstStyle/>
          <a:p>
            <a:pPr eaLnBrk="1" hangingPunct="1">
              <a:spcBef>
                <a:spcPct val="50000"/>
              </a:spcBef>
            </a:pPr>
            <a:br>
              <a:rPr lang="da-DK" sz="4800" dirty="0"/>
            </a:br>
            <a:br>
              <a:rPr lang="da-DK" sz="4800" dirty="0"/>
            </a:br>
            <a:endParaRPr lang="da-DK" altLang="da-DK" dirty="0"/>
          </a:p>
        </p:txBody>
      </p:sp>
      <p:pic>
        <p:nvPicPr>
          <p:cNvPr id="19459" name="Billede 3" descr="image.jpg"/>
          <p:cNvPicPr>
            <a:picLocks noChangeAspect="1"/>
          </p:cNvPicPr>
          <p:nvPr/>
        </p:nvPicPr>
        <p:blipFill>
          <a:blip r:embed="rId3" cstate="print"/>
          <a:srcRect/>
          <a:stretch>
            <a:fillRect/>
          </a:stretch>
        </p:blipFill>
        <p:spPr bwMode="auto">
          <a:xfrm>
            <a:off x="307975" y="5384800"/>
            <a:ext cx="9788525" cy="1385888"/>
          </a:xfrm>
          <a:prstGeom prst="rect">
            <a:avLst/>
          </a:prstGeom>
          <a:noFill/>
          <a:ln w="9525">
            <a:noFill/>
            <a:miter lim="800000"/>
            <a:headEnd/>
            <a:tailEnd/>
          </a:ln>
        </p:spPr>
      </p:pic>
      <p:sp>
        <p:nvSpPr>
          <p:cNvPr id="6" name="Rektangel 5"/>
          <p:cNvSpPr/>
          <p:nvPr/>
        </p:nvSpPr>
        <p:spPr>
          <a:xfrm>
            <a:off x="1206079" y="4099710"/>
            <a:ext cx="8208912" cy="1061829"/>
          </a:xfrm>
          <a:prstGeom prst="rect">
            <a:avLst/>
          </a:prstGeom>
        </p:spPr>
        <p:txBody>
          <a:bodyPr wrap="square">
            <a:spAutoFit/>
          </a:bodyPr>
          <a:lstStyle/>
          <a:p>
            <a:pPr algn="ctr">
              <a:spcBef>
                <a:spcPct val="50000"/>
              </a:spcBef>
            </a:pPr>
            <a:r>
              <a:rPr lang="da-DK" altLang="da-DK" sz="1400" dirty="0"/>
              <a:t>Ved Jane Thinggaard Knudsen</a:t>
            </a:r>
          </a:p>
          <a:p>
            <a:pPr algn="ctr">
              <a:spcBef>
                <a:spcPct val="50000"/>
              </a:spcBef>
            </a:pPr>
            <a:r>
              <a:rPr lang="da-DK" altLang="da-DK" sz="1400" dirty="0"/>
              <a:t>Tidl. Sårsygeplejerske i Middelfart kommune </a:t>
            </a:r>
          </a:p>
          <a:p>
            <a:pPr algn="ctr"/>
            <a:r>
              <a:rPr lang="da-DK" altLang="da-DK" sz="1400" dirty="0"/>
              <a:t>Sårteamet Hudafdeling I og Allergicentret OUH</a:t>
            </a:r>
          </a:p>
          <a:p>
            <a:pPr algn="ctr"/>
            <a:r>
              <a:rPr lang="da-DK" altLang="da-DK" sz="1400" dirty="0"/>
              <a:t>Stud. Cur. SD</a:t>
            </a:r>
            <a:endParaRPr lang="da-DK" sz="1400" dirty="0"/>
          </a:p>
        </p:txBody>
      </p:sp>
      <p:sp>
        <p:nvSpPr>
          <p:cNvPr id="2" name="Tekstboks 1"/>
          <p:cNvSpPr txBox="1"/>
          <p:nvPr/>
        </p:nvSpPr>
        <p:spPr>
          <a:xfrm>
            <a:off x="1566119" y="2287827"/>
            <a:ext cx="8317210" cy="1446550"/>
          </a:xfrm>
          <a:prstGeom prst="rect">
            <a:avLst/>
          </a:prstGeom>
          <a:noFill/>
        </p:spPr>
        <p:txBody>
          <a:bodyPr wrap="square" rtlCol="0">
            <a:spAutoFit/>
          </a:bodyPr>
          <a:lstStyle/>
          <a:p>
            <a:r>
              <a:rPr lang="da-DK" sz="4400" dirty="0">
                <a:latin typeface="Aparajita" panose="020B0604020202020204" pitchFamily="34" charset="0"/>
                <a:cs typeface="Aparajita" panose="020B0604020202020204" pitchFamily="34" charset="0"/>
              </a:rPr>
              <a:t>Det er ikke kun et sår, der skal heles…</a:t>
            </a:r>
          </a:p>
          <a:p>
            <a:r>
              <a:rPr lang="da-DK" sz="4400" dirty="0">
                <a:latin typeface="Aparajita" panose="020B0604020202020204" pitchFamily="34" charset="0"/>
                <a:cs typeface="Aparajita" panose="020B0604020202020204" pitchFamily="34" charset="0"/>
              </a:rPr>
              <a:t>		…Men også et liv der skal leves!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19138" y="863600"/>
            <a:ext cx="8716962" cy="718245"/>
          </a:xfrm>
        </p:spPr>
        <p:txBody>
          <a:bodyPr>
            <a:normAutofit/>
          </a:bodyPr>
          <a:lstStyle/>
          <a:p>
            <a:pPr algn="ctr"/>
            <a:r>
              <a:rPr lang="da-DK" sz="4400" dirty="0"/>
              <a:t>Medicinsk behandling af PG</a:t>
            </a:r>
          </a:p>
        </p:txBody>
      </p:sp>
      <p:sp>
        <p:nvSpPr>
          <p:cNvPr id="20482" name="Rectangle 3"/>
          <p:cNvSpPr>
            <a:spLocks noGrp="1" noChangeArrowheads="1"/>
          </p:cNvSpPr>
          <p:nvPr>
            <p:ph sz="quarter" idx="13"/>
          </p:nvPr>
        </p:nvSpPr>
        <p:spPr>
          <a:xfrm>
            <a:off x="1530115" y="1725861"/>
            <a:ext cx="7272808" cy="4392488"/>
          </a:xfrm>
        </p:spPr>
        <p:txBody>
          <a:bodyPr>
            <a:normAutofit fontScale="92500" lnSpcReduction="20000"/>
          </a:bodyPr>
          <a:lstStyle/>
          <a:p>
            <a:pPr>
              <a:buNone/>
            </a:pPr>
            <a:r>
              <a:rPr lang="da-DK" sz="2800" b="1" dirty="0"/>
              <a:t>INGEN Guldstandard</a:t>
            </a:r>
          </a:p>
          <a:p>
            <a:pPr>
              <a:buNone/>
            </a:pPr>
            <a:r>
              <a:rPr lang="da-DK" sz="2600" dirty="0"/>
              <a:t>Mest Anvendt behandling:</a:t>
            </a:r>
          </a:p>
          <a:p>
            <a:pPr>
              <a:buFont typeface="Arial" panose="020B0604020202020204" pitchFamily="34" charset="0"/>
              <a:buChar char="•"/>
            </a:pPr>
            <a:r>
              <a:rPr lang="da-DK" sz="2600" dirty="0"/>
              <a:t>Behandle underliggende lidelse</a:t>
            </a:r>
          </a:p>
          <a:p>
            <a:pPr>
              <a:buFont typeface="Arial" panose="020B0604020202020204" pitchFamily="34" charset="0"/>
              <a:buChar char="•"/>
            </a:pPr>
            <a:r>
              <a:rPr lang="da-DK" sz="2600" dirty="0"/>
              <a:t>Immundæmpende lokalbehandling</a:t>
            </a:r>
          </a:p>
          <a:p>
            <a:pPr>
              <a:buFont typeface="Arial" panose="020B0604020202020204" pitchFamily="34" charset="0"/>
              <a:buChar char="•"/>
            </a:pPr>
            <a:r>
              <a:rPr lang="da-DK" sz="2600" dirty="0"/>
              <a:t>Antimikrobielle sårprodukter</a:t>
            </a:r>
          </a:p>
          <a:p>
            <a:pPr>
              <a:buFont typeface="Arial" panose="020B0604020202020204" pitchFamily="34" charset="0"/>
              <a:buChar char="•"/>
            </a:pPr>
            <a:r>
              <a:rPr lang="da-DK" sz="2600" dirty="0" err="1"/>
              <a:t>Immunosuppressiva</a:t>
            </a:r>
            <a:endParaRPr lang="da-DK" sz="2600" dirty="0"/>
          </a:p>
          <a:p>
            <a:pPr marL="955675" lvl="2" indent="0">
              <a:buNone/>
            </a:pPr>
            <a:r>
              <a:rPr lang="da-DK" sz="1500" b="1" dirty="0"/>
              <a:t>Bygger på viden fra </a:t>
            </a:r>
            <a:r>
              <a:rPr lang="da-DK" sz="1500" b="1" dirty="0" err="1"/>
              <a:t>caseserier</a:t>
            </a:r>
            <a:r>
              <a:rPr lang="da-DK" sz="1500" b="1" dirty="0"/>
              <a:t> </a:t>
            </a:r>
          </a:p>
          <a:p>
            <a:pPr marL="955675" lvl="2" indent="0">
              <a:buNone/>
            </a:pPr>
            <a:r>
              <a:rPr lang="da-DK" sz="1500" b="1" dirty="0"/>
              <a:t>Kun 2 RCT på PG</a:t>
            </a:r>
          </a:p>
          <a:p>
            <a:pPr>
              <a:buFont typeface="Arial" panose="020B0604020202020204" pitchFamily="34" charset="0"/>
              <a:buChar char="•"/>
            </a:pPr>
            <a:endParaRPr lang="da-DK" sz="2000" dirty="0"/>
          </a:p>
          <a:p>
            <a:pPr>
              <a:buFont typeface="Wingdings" panose="05000000000000000000" pitchFamily="2" charset="2"/>
              <a:buChar char="Ø"/>
            </a:pPr>
            <a:r>
              <a:rPr lang="da-DK" sz="2100" b="1" dirty="0"/>
              <a:t>Højpotent og har potentiel livstruende bivirkninger</a:t>
            </a:r>
          </a:p>
        </p:txBody>
      </p:sp>
    </p:spTree>
    <p:extLst>
      <p:ext uri="{BB962C8B-B14F-4D97-AF65-F5344CB8AC3E}">
        <p14:creationId xmlns:p14="http://schemas.microsoft.com/office/powerpoint/2010/main" val="9568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fade">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fade">
                                      <p:cBhvr>
                                        <p:cTn id="27" dur="500"/>
                                        <p:tgtEl>
                                          <p:spTgt spid="204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fade">
                                      <p:cBhvr>
                                        <p:cTn id="32" dur="500"/>
                                        <p:tgtEl>
                                          <p:spTgt spid="2048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82">
                                            <p:txEl>
                                              <p:pRg st="6" end="6"/>
                                            </p:txEl>
                                          </p:spTgt>
                                        </p:tgtEl>
                                        <p:attrNameLst>
                                          <p:attrName>style.visibility</p:attrName>
                                        </p:attrNameLst>
                                      </p:cBhvr>
                                      <p:to>
                                        <p:strVal val="visible"/>
                                      </p:to>
                                    </p:set>
                                    <p:animEffect transition="in" filter="fade">
                                      <p:cBhvr>
                                        <p:cTn id="35" dur="500"/>
                                        <p:tgtEl>
                                          <p:spTgt spid="2048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482">
                                            <p:txEl>
                                              <p:pRg st="7" end="7"/>
                                            </p:txEl>
                                          </p:spTgt>
                                        </p:tgtEl>
                                        <p:attrNameLst>
                                          <p:attrName>style.visibility</p:attrName>
                                        </p:attrNameLst>
                                      </p:cBhvr>
                                      <p:to>
                                        <p:strVal val="visible"/>
                                      </p:to>
                                    </p:set>
                                    <p:animEffect transition="in" filter="fade">
                                      <p:cBhvr>
                                        <p:cTn id="38" dur="500"/>
                                        <p:tgtEl>
                                          <p:spTgt spid="2048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482">
                                            <p:txEl>
                                              <p:pRg st="9" end="9"/>
                                            </p:txEl>
                                          </p:spTgt>
                                        </p:tgtEl>
                                        <p:attrNameLst>
                                          <p:attrName>style.visibility</p:attrName>
                                        </p:attrNameLst>
                                      </p:cBhvr>
                                      <p:to>
                                        <p:strVal val="visible"/>
                                      </p:to>
                                    </p:set>
                                    <p:animEffect transition="in" filter="fade">
                                      <p:cBhvr>
                                        <p:cTn id="43" dur="500"/>
                                        <p:tgtEl>
                                          <p:spTgt spid="204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11</a:t>
            </a:fld>
            <a:endParaRPr lang="da-DK"/>
          </a:p>
        </p:txBody>
      </p:sp>
      <p:graphicFrame>
        <p:nvGraphicFramePr>
          <p:cNvPr id="6" name="Diagram 5"/>
          <p:cNvGraphicFramePr/>
          <p:nvPr>
            <p:extLst>
              <p:ext uri="{D42A27DB-BD31-4B8C-83A1-F6EECF244321}">
                <p14:modId xmlns:p14="http://schemas.microsoft.com/office/powerpoint/2010/main" val="280949412"/>
              </p:ext>
            </p:extLst>
          </p:nvPr>
        </p:nvGraphicFramePr>
        <p:xfrm>
          <a:off x="1134071" y="861765"/>
          <a:ext cx="828092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721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74031" y="429717"/>
            <a:ext cx="8716962" cy="790253"/>
          </a:xfrm>
        </p:spPr>
        <p:txBody>
          <a:bodyPr/>
          <a:lstStyle/>
          <a:p>
            <a:r>
              <a:rPr lang="da-DK" dirty="0"/>
              <a:t>Sårplejen til PG</a:t>
            </a:r>
          </a:p>
        </p:txBody>
      </p:sp>
      <p:sp>
        <p:nvSpPr>
          <p:cNvPr id="3" name="Pladsholder til indhold 2"/>
          <p:cNvSpPr>
            <a:spLocks noGrp="1"/>
          </p:cNvSpPr>
          <p:nvPr>
            <p:ph sz="quarter" idx="13"/>
          </p:nvPr>
        </p:nvSpPr>
        <p:spPr>
          <a:xfrm>
            <a:off x="774031" y="1293813"/>
            <a:ext cx="9055100" cy="5400600"/>
          </a:xfrm>
        </p:spPr>
        <p:txBody>
          <a:bodyPr>
            <a:noAutofit/>
          </a:bodyPr>
          <a:lstStyle/>
          <a:p>
            <a:r>
              <a:rPr lang="da-DK" sz="1800" dirty="0"/>
              <a:t>Immundæmpende lokalbehandling</a:t>
            </a:r>
          </a:p>
          <a:p>
            <a:r>
              <a:rPr lang="da-DK" sz="1800" dirty="0"/>
              <a:t>Forsigtig oprensning</a:t>
            </a:r>
          </a:p>
          <a:p>
            <a:r>
              <a:rPr lang="da-DK" sz="1800" dirty="0"/>
              <a:t>Moderne fugtig sårheling</a:t>
            </a:r>
          </a:p>
          <a:p>
            <a:r>
              <a:rPr lang="da-DK" sz="1800" dirty="0"/>
              <a:t>Bakteriehæmmende </a:t>
            </a:r>
            <a:r>
              <a:rPr lang="da-DK" sz="1800" dirty="0" err="1"/>
              <a:t>topikale</a:t>
            </a:r>
            <a:r>
              <a:rPr lang="da-DK" sz="1800" dirty="0"/>
              <a:t> formuleringer/forbindinger </a:t>
            </a:r>
          </a:p>
          <a:p>
            <a:r>
              <a:rPr lang="da-DK" sz="1800" dirty="0"/>
              <a:t>Kompressionsbehandling af ødem</a:t>
            </a:r>
          </a:p>
          <a:p>
            <a:r>
              <a:rPr lang="da-DK" sz="1800" dirty="0"/>
              <a:t>Optimere ernæring</a:t>
            </a:r>
          </a:p>
          <a:p>
            <a:r>
              <a:rPr lang="da-DK" sz="1800" dirty="0"/>
              <a:t>Undgå forværrende faktorer</a:t>
            </a:r>
          </a:p>
          <a:p>
            <a:r>
              <a:rPr lang="da-DK" sz="1800" dirty="0"/>
              <a:t>Tæt monitorering </a:t>
            </a:r>
          </a:p>
          <a:p>
            <a:r>
              <a:rPr lang="da-DK" sz="1800" dirty="0"/>
              <a:t>Lindre smerter</a:t>
            </a:r>
          </a:p>
          <a:p>
            <a:r>
              <a:rPr lang="da-DK" sz="1800" dirty="0"/>
              <a:t>Tværfaglig og tværsektorielt samarbejde</a:t>
            </a:r>
          </a:p>
          <a:p>
            <a:r>
              <a:rPr lang="da-DK" sz="1800" dirty="0"/>
              <a:t>Forebyggelse af recidiv</a:t>
            </a:r>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12</a:t>
            </a:fld>
            <a:endParaRPr lang="da-DK"/>
          </a:p>
        </p:txBody>
      </p:sp>
    </p:spTree>
    <p:extLst>
      <p:ext uri="{BB962C8B-B14F-4D97-AF65-F5344CB8AC3E}">
        <p14:creationId xmlns:p14="http://schemas.microsoft.com/office/powerpoint/2010/main" val="23416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L:\AfdI\Pyoderma-Projekt\EWMA 2017\Foto\Team_3.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5310535" y="3235127"/>
            <a:ext cx="4433288" cy="250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13</a:t>
            </a:fld>
            <a:endParaRPr lang="da-DK"/>
          </a:p>
        </p:txBody>
      </p:sp>
      <p:pic>
        <p:nvPicPr>
          <p:cNvPr id="7" name="Billede 6" descr="L:\AfdI\Pyoderma-Projekt\Foto\til artikel\Billede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54" y="645741"/>
            <a:ext cx="4608512" cy="5472608"/>
          </a:xfrm>
          <a:prstGeom prst="rect">
            <a:avLst/>
          </a:prstGeom>
          <a:noFill/>
          <a:ln>
            <a:noFill/>
          </a:ln>
        </p:spPr>
      </p:pic>
      <p:sp>
        <p:nvSpPr>
          <p:cNvPr id="6" name="Tekstboks 5"/>
          <p:cNvSpPr txBox="1"/>
          <p:nvPr/>
        </p:nvSpPr>
        <p:spPr>
          <a:xfrm>
            <a:off x="5814591" y="2157909"/>
            <a:ext cx="3528392" cy="1077218"/>
          </a:xfrm>
          <a:prstGeom prst="rect">
            <a:avLst/>
          </a:prstGeom>
          <a:noFill/>
        </p:spPr>
        <p:txBody>
          <a:bodyPr wrap="square" rtlCol="0">
            <a:spAutoFit/>
          </a:bodyPr>
          <a:lstStyle/>
          <a:p>
            <a:r>
              <a:rPr lang="da-DK" sz="3200" dirty="0"/>
              <a:t>Oversigtskemaer</a:t>
            </a:r>
          </a:p>
          <a:p>
            <a:endParaRPr lang="da-DK" sz="3200" dirty="0"/>
          </a:p>
        </p:txBody>
      </p:sp>
    </p:spTree>
    <p:extLst>
      <p:ext uri="{BB962C8B-B14F-4D97-AF65-F5344CB8AC3E}">
        <p14:creationId xmlns:p14="http://schemas.microsoft.com/office/powerpoint/2010/main" val="324250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Picture 7" descr="H:\foto\TB\1802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658" y="979523"/>
            <a:ext cx="587513" cy="810085"/>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descr="H:\foto\isn\034 feb 20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469" y="5725626"/>
            <a:ext cx="701340" cy="1112803"/>
          </a:xfrm>
          <a:prstGeom prst="rect">
            <a:avLst/>
          </a:prstGeom>
          <a:noFill/>
          <a:ln>
            <a:noFill/>
          </a:ln>
        </p:spPr>
      </p:pic>
      <p:pic>
        <p:nvPicPr>
          <p:cNvPr id="1029" name="Picture 5" descr="H:\foto\TB\17. 0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228" y="979529"/>
            <a:ext cx="650972" cy="810079"/>
          </a:xfrm>
          <a:prstGeom prst="rect">
            <a:avLst/>
          </a:prstGeom>
          <a:noFill/>
          <a:extLst>
            <a:ext uri="{909E8E84-426E-40DD-AFC4-6F175D3DCCD1}">
              <a14:hiddenFill xmlns:a14="http://schemas.microsoft.com/office/drawing/2010/main">
                <a:solidFill>
                  <a:srgbClr val="FFFFFF"/>
                </a:solidFill>
              </a14:hiddenFill>
            </a:ext>
          </a:extLst>
        </p:spPr>
      </p:pic>
      <p:pic>
        <p:nvPicPr>
          <p:cNvPr id="12" name="Billede 11" descr="H:\foto\us\IMG_4493 okt 20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0815" y="5687711"/>
            <a:ext cx="1241627" cy="1150718"/>
          </a:xfrm>
          <a:prstGeom prst="rect">
            <a:avLst/>
          </a:prstGeom>
          <a:noFill/>
          <a:ln>
            <a:noFill/>
          </a:ln>
        </p:spPr>
      </p:pic>
      <p:pic>
        <p:nvPicPr>
          <p:cNvPr id="13" name="Billede 12" descr="H:\foto\us\Billede 1103 aug 201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1480" y="5687710"/>
            <a:ext cx="799335" cy="1150719"/>
          </a:xfrm>
          <a:prstGeom prst="rect">
            <a:avLst/>
          </a:prstGeom>
          <a:noFill/>
          <a:ln>
            <a:noFill/>
          </a:ln>
        </p:spPr>
      </p:pic>
      <p:pic>
        <p:nvPicPr>
          <p:cNvPr id="14" name="Billede 13" descr="H:\foto\us\005 mar 2015"/>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8182769" y="5912017"/>
            <a:ext cx="1150718" cy="702106"/>
          </a:xfrm>
          <a:prstGeom prst="rect">
            <a:avLst/>
          </a:prstGeom>
          <a:noFill/>
          <a:ln>
            <a:noFill/>
          </a:ln>
        </p:spPr>
      </p:pic>
      <p:pic>
        <p:nvPicPr>
          <p:cNvPr id="15" name="Billede 14" descr="H:\foto\VC\200116"/>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8742195" y="1052593"/>
            <a:ext cx="810078" cy="663953"/>
          </a:xfrm>
          <a:prstGeom prst="rect">
            <a:avLst/>
          </a:prstGeom>
          <a:noFill/>
          <a:ln>
            <a:noFill/>
          </a:ln>
        </p:spPr>
      </p:pic>
      <p:pic>
        <p:nvPicPr>
          <p:cNvPr id="1032" name="Picture 8" descr="H:\foto\TB\2601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0934" y="979523"/>
            <a:ext cx="845393" cy="81008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lede 15" descr="H:\foto\VC\300316"/>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9366272" y="1092463"/>
            <a:ext cx="795480" cy="569602"/>
          </a:xfrm>
          <a:prstGeom prst="rect">
            <a:avLst/>
          </a:prstGeom>
          <a:noFill/>
          <a:ln>
            <a:noFill/>
          </a:ln>
        </p:spPr>
      </p:pic>
      <p:pic>
        <p:nvPicPr>
          <p:cNvPr id="1033" name="Picture 9" descr="H:\foto\GDJ 0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69859" y="979523"/>
            <a:ext cx="522318" cy="81008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foto\isn\1111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718051" y="5967995"/>
            <a:ext cx="1112804" cy="628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foto\TB\0301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a:off x="775524" y="1139205"/>
            <a:ext cx="810078" cy="490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foto\isn\12111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2959" r="12959"/>
          <a:stretch/>
        </p:blipFill>
        <p:spPr bwMode="auto">
          <a:xfrm>
            <a:off x="1588484" y="5725625"/>
            <a:ext cx="789148" cy="111280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foto\us\0608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31821" y="5700761"/>
            <a:ext cx="939326" cy="1137668"/>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143313" y="1940335"/>
            <a:ext cx="2929376" cy="3760426"/>
          </a:xfrm>
          <a:prstGeom prst="rect">
            <a:avLst/>
          </a:prstGeom>
          <a:noFill/>
        </p:spPr>
        <p:txBody>
          <a:bodyPr wrap="square" lIns="112179" tIns="56089" rIns="112179" bIns="56089" rtlCol="0">
            <a:spAutoFit/>
          </a:bodyPr>
          <a:lstStyle/>
          <a:p>
            <a:endParaRPr lang="da-DK" sz="1700" b="1"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da-DK" sz="1200" dirty="0" err="1">
                <a:solidFill>
                  <a:schemeClr val="tx2"/>
                </a:solidFill>
                <a:latin typeface="Arial" panose="020B0604020202020204" pitchFamily="34" charset="0"/>
                <a:cs typeface="Arial" panose="020B0604020202020204" pitchFamily="34" charset="0"/>
              </a:rPr>
              <a:t>Infection</a:t>
            </a:r>
            <a:r>
              <a:rPr lang="da-DK" sz="1200" dirty="0">
                <a:solidFill>
                  <a:schemeClr val="tx2"/>
                </a:solidFill>
                <a:latin typeface="Arial" panose="020B0604020202020204" pitchFamily="34" charset="0"/>
                <a:cs typeface="Arial" panose="020B0604020202020204" pitchFamily="34" charset="0"/>
              </a:rPr>
              <a:t> led to </a:t>
            </a:r>
            <a:r>
              <a:rPr lang="da-DK" sz="1200" dirty="0" err="1">
                <a:solidFill>
                  <a:schemeClr val="tx2"/>
                </a:solidFill>
                <a:latin typeface="Arial" panose="020B0604020202020204" pitchFamily="34" charset="0"/>
                <a:cs typeface="Arial" panose="020B0604020202020204" pitchFamily="34" charset="0"/>
              </a:rPr>
              <a:t>deterioration</a:t>
            </a:r>
            <a:r>
              <a:rPr lang="da-DK" sz="1200" dirty="0">
                <a:solidFill>
                  <a:schemeClr val="tx2"/>
                </a:solidFill>
                <a:latin typeface="Arial" panose="020B0604020202020204" pitchFamily="34" charset="0"/>
                <a:cs typeface="Arial" panose="020B0604020202020204" pitchFamily="34" charset="0"/>
              </a:rPr>
              <a:t> of </a:t>
            </a:r>
            <a:r>
              <a:rPr lang="da-DK" sz="1200" dirty="0" err="1">
                <a:solidFill>
                  <a:schemeClr val="tx2"/>
                </a:solidFill>
                <a:latin typeface="Arial" panose="020B0604020202020204" pitchFamily="34" charset="0"/>
                <a:cs typeface="Arial" panose="020B0604020202020204" pitchFamily="34" charset="0"/>
              </a:rPr>
              <a:t>wounds</a:t>
            </a:r>
            <a:r>
              <a:rPr lang="da-DK" sz="1200" dirty="0">
                <a:solidFill>
                  <a:schemeClr val="tx2"/>
                </a:solidFill>
                <a:latin typeface="Arial" panose="020B0604020202020204" pitchFamily="34" charset="0"/>
                <a:cs typeface="Arial" panose="020B0604020202020204" pitchFamily="34" charset="0"/>
              </a:rPr>
              <a:t> for all patients</a:t>
            </a:r>
          </a:p>
          <a:p>
            <a:endParaRPr lang="da-DK"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Pseudomonas aeruginosa were found in four patients and staphylococcus aureus in six </a:t>
            </a:r>
            <a:r>
              <a:rPr lang="da-DK" sz="1200" dirty="0">
                <a:solidFill>
                  <a:schemeClr val="tx2"/>
                </a:solidFill>
                <a:latin typeface="Arial" panose="020B0604020202020204" pitchFamily="34" charset="0"/>
                <a:cs typeface="Arial" panose="020B0604020202020204" pitchFamily="34" charset="0"/>
              </a:rPr>
              <a:t>patients</a:t>
            </a:r>
          </a:p>
          <a:p>
            <a:endParaRPr lang="da-DK"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da-DK" sz="1200" dirty="0" err="1">
                <a:solidFill>
                  <a:schemeClr val="tx2"/>
                </a:solidFill>
                <a:latin typeface="Arial" panose="020B0604020202020204" pitchFamily="34" charset="0"/>
                <a:cs typeface="Arial" panose="020B0604020202020204" pitchFamily="34" charset="0"/>
              </a:rPr>
              <a:t>Antibiotic</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treatment</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may</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commence</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late</a:t>
            </a:r>
            <a:r>
              <a:rPr lang="da-DK" sz="1200" dirty="0">
                <a:solidFill>
                  <a:schemeClr val="tx2"/>
                </a:solidFill>
                <a:latin typeface="Arial" panose="020B0604020202020204" pitchFamily="34" charset="0"/>
                <a:cs typeface="Arial" panose="020B0604020202020204" pitchFamily="34" charset="0"/>
              </a:rPr>
              <a:t>, due to </a:t>
            </a:r>
            <a:r>
              <a:rPr lang="da-DK" sz="1200" dirty="0" err="1">
                <a:solidFill>
                  <a:schemeClr val="tx2"/>
                </a:solidFill>
                <a:latin typeface="Arial" panose="020B0604020202020204" pitchFamily="34" charset="0"/>
                <a:cs typeface="Arial" panose="020B0604020202020204" pitchFamily="34" charset="0"/>
              </a:rPr>
              <a:t>blured</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signs</a:t>
            </a:r>
            <a:r>
              <a:rPr lang="da-DK" sz="1200" dirty="0">
                <a:solidFill>
                  <a:schemeClr val="tx2"/>
                </a:solidFill>
                <a:latin typeface="Arial" panose="020B0604020202020204" pitchFamily="34" charset="0"/>
                <a:cs typeface="Arial" panose="020B0604020202020204" pitchFamily="34" charset="0"/>
              </a:rPr>
              <a:t> of </a:t>
            </a:r>
            <a:r>
              <a:rPr lang="da-DK" sz="1200" dirty="0" err="1">
                <a:solidFill>
                  <a:schemeClr val="tx2"/>
                </a:solidFill>
                <a:latin typeface="Arial" panose="020B0604020202020204" pitchFamily="34" charset="0"/>
                <a:cs typeface="Arial" panose="020B0604020202020204" pitchFamily="34" charset="0"/>
              </a:rPr>
              <a:t>infection</a:t>
            </a:r>
            <a:r>
              <a:rPr lang="da-DK" sz="1200" dirty="0">
                <a:solidFill>
                  <a:schemeClr val="tx2"/>
                </a:solidFill>
                <a:latin typeface="Arial" panose="020B0604020202020204" pitchFamily="34" charset="0"/>
                <a:cs typeface="Arial" panose="020B0604020202020204" pitchFamily="34" charset="0"/>
              </a:rPr>
              <a:t> </a:t>
            </a:r>
            <a:r>
              <a:rPr lang="da-DK" sz="1200" dirty="0" err="1">
                <a:solidFill>
                  <a:schemeClr val="tx2"/>
                </a:solidFill>
                <a:latin typeface="Arial" panose="020B0604020202020204" pitchFamily="34" charset="0"/>
                <a:cs typeface="Arial" panose="020B0604020202020204" pitchFamily="34" charset="0"/>
              </a:rPr>
              <a:t>because</a:t>
            </a:r>
            <a:r>
              <a:rPr lang="da-DK" sz="1200" dirty="0">
                <a:solidFill>
                  <a:schemeClr val="tx2"/>
                </a:solidFill>
                <a:latin typeface="Arial" panose="020B0604020202020204" pitchFamily="34" charset="0"/>
                <a:cs typeface="Arial" panose="020B0604020202020204" pitchFamily="34" charset="0"/>
              </a:rPr>
              <a:t> of </a:t>
            </a:r>
            <a:r>
              <a:rPr lang="da-DK" sz="1200" dirty="0" err="1">
                <a:solidFill>
                  <a:schemeClr val="tx2"/>
                </a:solidFill>
                <a:latin typeface="Arial" panose="020B0604020202020204" pitchFamily="34" charset="0"/>
                <a:cs typeface="Arial" panose="020B0604020202020204" pitchFamily="34" charset="0"/>
              </a:rPr>
              <a:t>local</a:t>
            </a:r>
            <a:r>
              <a:rPr lang="da-DK" sz="1200" dirty="0">
                <a:solidFill>
                  <a:schemeClr val="tx2"/>
                </a:solidFill>
                <a:latin typeface="Arial" panose="020B0604020202020204" pitchFamily="34" charset="0"/>
                <a:cs typeface="Arial" panose="020B0604020202020204" pitchFamily="34" charset="0"/>
              </a:rPr>
              <a:t> steroid </a:t>
            </a:r>
            <a:r>
              <a:rPr lang="da-DK" sz="1200" dirty="0" err="1">
                <a:solidFill>
                  <a:schemeClr val="tx2"/>
                </a:solidFill>
                <a:latin typeface="Arial" panose="020B0604020202020204" pitchFamily="34" charset="0"/>
                <a:cs typeface="Arial" panose="020B0604020202020204" pitchFamily="34" charset="0"/>
              </a:rPr>
              <a:t>treatment</a:t>
            </a:r>
            <a:endParaRPr lang="da-DK" sz="1200" dirty="0">
              <a:solidFill>
                <a:schemeClr val="tx2"/>
              </a:solidFill>
              <a:latin typeface="Arial" panose="020B0604020202020204" pitchFamily="34" charset="0"/>
              <a:cs typeface="Arial" panose="020B0604020202020204" pitchFamily="34" charset="0"/>
            </a:endParaRPr>
          </a:p>
          <a:p>
            <a:endParaRPr lang="en-US"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Infections might provoke immunological activity in PG</a:t>
            </a:r>
            <a:endParaRPr lang="en-US" sz="1000" dirty="0">
              <a:solidFill>
                <a:schemeClr val="tx2"/>
              </a:solidFill>
              <a:latin typeface="Arial" panose="020B0604020202020204" pitchFamily="34" charset="0"/>
              <a:cs typeface="Arial" panose="020B0604020202020204" pitchFamily="34" charset="0"/>
            </a:endParaRPr>
          </a:p>
          <a:p>
            <a:endParaRPr lang="en-US"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Increased pain can be the only sign of infection </a:t>
            </a:r>
            <a:endParaRPr lang="da-DK" sz="1200" dirty="0">
              <a:solidFill>
                <a:schemeClr val="tx2"/>
              </a:solidFill>
              <a:latin typeface="Arial" panose="020B0604020202020204" pitchFamily="34" charset="0"/>
              <a:cs typeface="Arial" panose="020B0604020202020204" pitchFamily="34" charset="0"/>
            </a:endParaRPr>
          </a:p>
          <a:p>
            <a:pPr marL="210335" indent="-210335">
              <a:buBlip>
                <a:blip r:embed="rId17"/>
              </a:buBlip>
            </a:pPr>
            <a:endParaRPr lang="da-DK" sz="1200" dirty="0">
              <a:solidFill>
                <a:schemeClr val="tx2"/>
              </a:solidFill>
              <a:latin typeface="Arial" panose="020B0604020202020204" pitchFamily="34" charset="0"/>
              <a:cs typeface="Arial" panose="020B0604020202020204" pitchFamily="34" charset="0"/>
            </a:endParaRPr>
          </a:p>
          <a:p>
            <a:pPr marL="210335" indent="-210335">
              <a:buBlip>
                <a:blip r:embed="rId17"/>
              </a:buBlip>
            </a:pPr>
            <a:endParaRPr lang="da-DK" sz="1200" dirty="0">
              <a:solidFill>
                <a:schemeClr val="tx2"/>
              </a:solidFill>
              <a:latin typeface="Arial" panose="020B0604020202020204" pitchFamily="34" charset="0"/>
              <a:cs typeface="Arial" panose="020B0604020202020204" pitchFamily="34" charset="0"/>
            </a:endParaRPr>
          </a:p>
        </p:txBody>
      </p:sp>
      <p:sp>
        <p:nvSpPr>
          <p:cNvPr id="23" name="Tekstboks 22"/>
          <p:cNvSpPr txBox="1"/>
          <p:nvPr/>
        </p:nvSpPr>
        <p:spPr>
          <a:xfrm>
            <a:off x="6938203" y="2295140"/>
            <a:ext cx="3212837" cy="3314150"/>
          </a:xfrm>
          <a:prstGeom prst="rect">
            <a:avLst/>
          </a:prstGeom>
          <a:noFill/>
        </p:spPr>
        <p:txBody>
          <a:bodyPr wrap="square" lIns="112179" tIns="56089" rIns="112179" bIns="56089" rtlCol="0">
            <a:spAutoFit/>
          </a:bodyPr>
          <a:lstStyle/>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In all cases clinical signs of PG follow the intensity of wound pain </a:t>
            </a:r>
          </a:p>
          <a:p>
            <a:endParaRPr lang="en-US"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Increased pain can be a sign of non effective immunological treatment </a:t>
            </a:r>
          </a:p>
          <a:p>
            <a:endParaRPr lang="da-DK"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All patients were treated with two to five different </a:t>
            </a:r>
            <a:r>
              <a:rPr lang="en-US" sz="1200" dirty="0" err="1">
                <a:solidFill>
                  <a:schemeClr val="tx2"/>
                </a:solidFill>
                <a:latin typeface="Arial" panose="020B0604020202020204" pitchFamily="34" charset="0"/>
                <a:cs typeface="Arial" panose="020B0604020202020204" pitchFamily="34" charset="0"/>
              </a:rPr>
              <a:t>analgetics</a:t>
            </a:r>
            <a:r>
              <a:rPr lang="en-US" sz="1200" dirty="0">
                <a:solidFill>
                  <a:schemeClr val="tx2"/>
                </a:solidFill>
                <a:latin typeface="Arial" panose="020B0604020202020204" pitchFamily="34" charset="0"/>
                <a:cs typeface="Arial" panose="020B0604020202020204" pitchFamily="34" charset="0"/>
              </a:rPr>
              <a:t>, which resulted in many </a:t>
            </a:r>
            <a:r>
              <a:rPr lang="en-US" sz="1200" dirty="0" err="1">
                <a:solidFill>
                  <a:schemeClr val="tx2"/>
                </a:solidFill>
                <a:latin typeface="Arial" panose="020B0604020202020204" pitchFamily="34" charset="0"/>
                <a:cs typeface="Arial" panose="020B0604020202020204" pitchFamily="34" charset="0"/>
              </a:rPr>
              <a:t>sideeffects</a:t>
            </a:r>
            <a:endParaRPr lang="en-US" sz="1200" dirty="0">
              <a:solidFill>
                <a:schemeClr val="tx2"/>
              </a:solidFill>
              <a:latin typeface="Arial" panose="020B0604020202020204" pitchFamily="34" charset="0"/>
              <a:cs typeface="Arial" panose="020B0604020202020204" pitchFamily="34" charset="0"/>
            </a:endParaRPr>
          </a:p>
          <a:p>
            <a:endParaRPr lang="en-US"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Massive </a:t>
            </a:r>
            <a:r>
              <a:rPr lang="en-US" sz="1200" dirty="0" err="1">
                <a:solidFill>
                  <a:schemeClr val="tx2"/>
                </a:solidFill>
                <a:latin typeface="Arial" panose="020B0604020202020204" pitchFamily="34" charset="0"/>
                <a:cs typeface="Arial" panose="020B0604020202020204" pitchFamily="34" charset="0"/>
              </a:rPr>
              <a:t>analgetic</a:t>
            </a:r>
            <a:r>
              <a:rPr lang="en-US" sz="1200" dirty="0">
                <a:solidFill>
                  <a:schemeClr val="tx2"/>
                </a:solidFill>
                <a:latin typeface="Arial" panose="020B0604020202020204" pitchFamily="34" charset="0"/>
                <a:cs typeface="Arial" panose="020B0604020202020204" pitchFamily="34" charset="0"/>
              </a:rPr>
              <a:t> treatment may mask the PG activity in the wound</a:t>
            </a:r>
            <a:endParaRPr lang="da-DK" sz="1200" dirty="0">
              <a:solidFill>
                <a:schemeClr val="tx2"/>
              </a:solidFill>
              <a:latin typeface="Arial" panose="020B0604020202020204" pitchFamily="34" charset="0"/>
              <a:cs typeface="Arial" panose="020B0604020202020204" pitchFamily="34" charset="0"/>
            </a:endParaRPr>
          </a:p>
          <a:p>
            <a:endParaRPr lang="da-DK" sz="1000" dirty="0">
              <a:solidFill>
                <a:schemeClr val="tx2"/>
              </a:solidFill>
              <a:latin typeface="Arial" panose="020B0604020202020204" pitchFamily="34" charset="0"/>
              <a:cs typeface="Arial" panose="020B0604020202020204" pitchFamily="34" charset="0"/>
            </a:endParaRPr>
          </a:p>
          <a:p>
            <a:pPr marL="210335" indent="-210335">
              <a:buBlip>
                <a:blip r:embed="rId17"/>
              </a:buBlip>
            </a:pPr>
            <a:r>
              <a:rPr lang="en-US" sz="1200" dirty="0">
                <a:solidFill>
                  <a:schemeClr val="tx2"/>
                </a:solidFill>
                <a:latin typeface="Arial" panose="020B0604020202020204" pitchFamily="34" charset="0"/>
                <a:cs typeface="Arial" panose="020B0604020202020204" pitchFamily="34" charset="0"/>
              </a:rPr>
              <a:t>Best pain relief was gained by Prednisolone, </a:t>
            </a:r>
            <a:r>
              <a:rPr lang="en-US" sz="1200" dirty="0" err="1">
                <a:solidFill>
                  <a:schemeClr val="tx2"/>
                </a:solidFill>
                <a:latin typeface="Arial" panose="020B0604020202020204" pitchFamily="34" charset="0"/>
                <a:cs typeface="Arial" panose="020B0604020202020204" pitchFamily="34" charset="0"/>
              </a:rPr>
              <a:t>Ciclosporin</a:t>
            </a:r>
            <a:r>
              <a:rPr lang="en-US" sz="1200" dirty="0">
                <a:solidFill>
                  <a:schemeClr val="tx2"/>
                </a:solidFill>
                <a:latin typeface="Arial" panose="020B0604020202020204" pitchFamily="34" charset="0"/>
                <a:cs typeface="Arial" panose="020B0604020202020204" pitchFamily="34" charset="0"/>
              </a:rPr>
              <a:t> and </a:t>
            </a:r>
            <a:r>
              <a:rPr lang="en-US" sz="1200" dirty="0" err="1">
                <a:solidFill>
                  <a:schemeClr val="tx2"/>
                </a:solidFill>
                <a:latin typeface="Arial" panose="020B0604020202020204" pitchFamily="34" charset="0"/>
                <a:cs typeface="Arial" panose="020B0604020202020204" pitchFamily="34" charset="0"/>
              </a:rPr>
              <a:t>Adalimumab</a:t>
            </a:r>
            <a:endParaRPr lang="da-DK" sz="1200" dirty="0">
              <a:solidFill>
                <a:schemeClr val="tx2"/>
              </a:solidFill>
              <a:latin typeface="Arial" panose="020B0604020202020204" pitchFamily="34" charset="0"/>
              <a:cs typeface="Arial" panose="020B0604020202020204" pitchFamily="34" charset="0"/>
            </a:endParaRPr>
          </a:p>
          <a:p>
            <a:endParaRPr lang="da-DK" sz="1200" dirty="0">
              <a:solidFill>
                <a:schemeClr val="tx2"/>
              </a:solidFill>
              <a:latin typeface="Arial" panose="020B0604020202020204" pitchFamily="34" charset="0"/>
              <a:cs typeface="Arial" panose="020B0604020202020204" pitchFamily="34" charset="0"/>
            </a:endParaRPr>
          </a:p>
          <a:p>
            <a:pPr marL="210335" indent="-210335">
              <a:buBlip>
                <a:blip r:embed="rId17"/>
              </a:buBlip>
            </a:pPr>
            <a:endParaRPr lang="da-DK" sz="1200" dirty="0">
              <a:solidFill>
                <a:schemeClr val="tx2"/>
              </a:solidFill>
              <a:latin typeface="Arial" panose="020B0604020202020204" pitchFamily="34" charset="0"/>
              <a:cs typeface="Arial" panose="020B0604020202020204" pitchFamily="34" charset="0"/>
            </a:endParaRPr>
          </a:p>
        </p:txBody>
      </p:sp>
      <p:sp>
        <p:nvSpPr>
          <p:cNvPr id="3" name="Tekstboks 2"/>
          <p:cNvSpPr txBox="1"/>
          <p:nvPr/>
        </p:nvSpPr>
        <p:spPr>
          <a:xfrm>
            <a:off x="284228" y="1929127"/>
            <a:ext cx="1304256" cy="313328"/>
          </a:xfrm>
          <a:prstGeom prst="rect">
            <a:avLst/>
          </a:prstGeom>
          <a:noFill/>
        </p:spPr>
        <p:txBody>
          <a:bodyPr wrap="square" lIns="112179" tIns="56089" rIns="112179" bIns="56089" rtlCol="0">
            <a:spAutoFit/>
          </a:bodyPr>
          <a:lstStyle/>
          <a:p>
            <a:r>
              <a:rPr lang="da-DK" sz="1300" b="1" dirty="0" err="1">
                <a:solidFill>
                  <a:schemeClr val="tx2"/>
                </a:solidFill>
                <a:latin typeface="Arial" panose="020B0604020202020204" pitchFamily="34" charset="0"/>
                <a:cs typeface="Arial" panose="020B0604020202020204" pitchFamily="34" charset="0"/>
              </a:rPr>
              <a:t>Infection</a:t>
            </a:r>
            <a:endParaRPr lang="da-DK" sz="1300" b="1" dirty="0">
              <a:solidFill>
                <a:schemeClr val="tx2"/>
              </a:solidFill>
              <a:latin typeface="Arial" panose="020B0604020202020204" pitchFamily="34" charset="0"/>
              <a:cs typeface="Arial" panose="020B0604020202020204" pitchFamily="34" charset="0"/>
            </a:endParaRPr>
          </a:p>
        </p:txBody>
      </p:sp>
      <p:sp>
        <p:nvSpPr>
          <p:cNvPr id="4" name="Tekstboks 3"/>
          <p:cNvSpPr txBox="1"/>
          <p:nvPr/>
        </p:nvSpPr>
        <p:spPr>
          <a:xfrm>
            <a:off x="7031480" y="1929127"/>
            <a:ext cx="671238" cy="313328"/>
          </a:xfrm>
          <a:prstGeom prst="rect">
            <a:avLst/>
          </a:prstGeom>
          <a:noFill/>
        </p:spPr>
        <p:txBody>
          <a:bodyPr wrap="square" lIns="112179" tIns="56089" rIns="112179" bIns="56089" rtlCol="0">
            <a:spAutoFit/>
          </a:bodyPr>
          <a:lstStyle/>
          <a:p>
            <a:r>
              <a:rPr lang="da-DK" sz="1300" b="1" dirty="0" err="1">
                <a:solidFill>
                  <a:schemeClr val="tx2"/>
                </a:solidFill>
                <a:latin typeface="Arial" panose="020B0604020202020204" pitchFamily="34" charset="0"/>
                <a:cs typeface="Arial" panose="020B0604020202020204" pitchFamily="34" charset="0"/>
              </a:rPr>
              <a:t>Pain</a:t>
            </a:r>
            <a:endParaRPr lang="da-DK" sz="1300" b="1" dirty="0">
              <a:solidFill>
                <a:schemeClr val="tx2"/>
              </a:solidFill>
              <a:latin typeface="Arial" panose="020B0604020202020204" pitchFamily="34" charset="0"/>
              <a:cs typeface="Arial" panose="020B0604020202020204" pitchFamily="34" charset="0"/>
            </a:endParaRPr>
          </a:p>
        </p:txBody>
      </p:sp>
      <p:sp>
        <p:nvSpPr>
          <p:cNvPr id="6" name="8-takket stjerne 5"/>
          <p:cNvSpPr/>
          <p:nvPr/>
        </p:nvSpPr>
        <p:spPr>
          <a:xfrm>
            <a:off x="7994257" y="1657271"/>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3</a:t>
            </a:r>
          </a:p>
        </p:txBody>
      </p:sp>
      <p:sp>
        <p:nvSpPr>
          <p:cNvPr id="27" name="8-takket stjerne 26"/>
          <p:cNvSpPr/>
          <p:nvPr/>
        </p:nvSpPr>
        <p:spPr>
          <a:xfrm>
            <a:off x="2405258" y="1588976"/>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1</a:t>
            </a:r>
          </a:p>
        </p:txBody>
      </p:sp>
      <p:sp>
        <p:nvSpPr>
          <p:cNvPr id="28" name="8-takket stjerne 27"/>
          <p:cNvSpPr/>
          <p:nvPr/>
        </p:nvSpPr>
        <p:spPr>
          <a:xfrm>
            <a:off x="7031480" y="6655424"/>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4</a:t>
            </a:r>
          </a:p>
        </p:txBody>
      </p:sp>
      <p:sp>
        <p:nvSpPr>
          <p:cNvPr id="29" name="8-takket stjerne 28"/>
          <p:cNvSpPr/>
          <p:nvPr/>
        </p:nvSpPr>
        <p:spPr>
          <a:xfrm>
            <a:off x="9401484" y="1657271"/>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5</a:t>
            </a:r>
          </a:p>
        </p:txBody>
      </p:sp>
      <p:sp>
        <p:nvSpPr>
          <p:cNvPr id="30" name="8-takket stjerne 29"/>
          <p:cNvSpPr/>
          <p:nvPr/>
        </p:nvSpPr>
        <p:spPr>
          <a:xfrm>
            <a:off x="2377632" y="6625372"/>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2</a:t>
            </a:r>
          </a:p>
        </p:txBody>
      </p:sp>
      <p:pic>
        <p:nvPicPr>
          <p:cNvPr id="31" name="Billede 30"/>
          <p:cNvPicPr/>
          <p:nvPr/>
        </p:nvPicPr>
        <p:blipFill rotWithShape="1">
          <a:blip r:embed="rId18"/>
          <a:srcRect l="24600" t="11596" r="21510" b="9073"/>
          <a:stretch/>
        </p:blipFill>
        <p:spPr bwMode="auto">
          <a:xfrm>
            <a:off x="3026493" y="1397108"/>
            <a:ext cx="3905317" cy="5319767"/>
          </a:xfrm>
          <a:prstGeom prst="rect">
            <a:avLst/>
          </a:prstGeom>
          <a:ln>
            <a:noFill/>
          </a:ln>
          <a:extLst>
            <a:ext uri="{53640926-AAD7-44D8-BBD7-CCE9431645EC}">
              <a14:shadowObscured xmlns:a14="http://schemas.microsoft.com/office/drawing/2010/main"/>
            </a:ext>
          </a:extLst>
        </p:spPr>
      </p:pic>
      <p:sp>
        <p:nvSpPr>
          <p:cNvPr id="7" name="Rektangel 6"/>
          <p:cNvSpPr/>
          <p:nvPr/>
        </p:nvSpPr>
        <p:spPr>
          <a:xfrm>
            <a:off x="4802021" y="1206995"/>
            <a:ext cx="2425869" cy="267162"/>
          </a:xfrm>
          <a:prstGeom prst="rect">
            <a:avLst/>
          </a:prstGeom>
        </p:spPr>
        <p:txBody>
          <a:bodyPr wrap="none" lIns="112179" tIns="56089" rIns="112179" bIns="56089">
            <a:spAutoFit/>
          </a:bodyPr>
          <a:lstStyle/>
          <a:p>
            <a:r>
              <a:rPr lang="en-US" sz="1000" dirty="0">
                <a:latin typeface="Tunga" panose="020B0502040204020203" pitchFamily="34" charset="0"/>
                <a:cs typeface="Tunga" panose="020B0502040204020203" pitchFamily="34" charset="0"/>
              </a:rPr>
              <a:t>  </a:t>
            </a:r>
            <a:r>
              <a:rPr lang="en-US" sz="1000" dirty="0" err="1">
                <a:latin typeface="Tunga" panose="020B0502040204020203" pitchFamily="34" charset="0"/>
                <a:cs typeface="Tunga" panose="020B0502040204020203" pitchFamily="34" charset="0"/>
              </a:rPr>
              <a:t>Woundsize</a:t>
            </a:r>
            <a:r>
              <a:rPr lang="en-US" sz="1000" dirty="0">
                <a:latin typeface="Tunga" panose="020B0502040204020203" pitchFamily="34" charset="0"/>
                <a:cs typeface="Tunga" panose="020B0502040204020203" pitchFamily="34" charset="0"/>
              </a:rPr>
              <a:t>= S↘↗→    Wound pain = P↘↗→</a:t>
            </a:r>
            <a:endParaRPr lang="da-DK" sz="1000" dirty="0">
              <a:latin typeface="Tunga" panose="020B0502040204020203" pitchFamily="34" charset="0"/>
              <a:cs typeface="Tunga" panose="020B0502040204020203" pitchFamily="34" charset="0"/>
            </a:endParaRPr>
          </a:p>
        </p:txBody>
      </p:sp>
      <p:sp>
        <p:nvSpPr>
          <p:cNvPr id="8" name="Tekstboks 7"/>
          <p:cNvSpPr txBox="1"/>
          <p:nvPr/>
        </p:nvSpPr>
        <p:spPr>
          <a:xfrm>
            <a:off x="3026493" y="929672"/>
            <a:ext cx="1605601" cy="421050"/>
          </a:xfrm>
          <a:prstGeom prst="rect">
            <a:avLst/>
          </a:prstGeom>
          <a:noFill/>
        </p:spPr>
        <p:txBody>
          <a:bodyPr wrap="square" lIns="112179" tIns="56089" rIns="112179" bIns="56089" rtlCol="0">
            <a:spAutoFit/>
          </a:bodyPr>
          <a:lstStyle/>
          <a:p>
            <a:r>
              <a:rPr lang="da-DK" sz="2000" b="1" dirty="0">
                <a:solidFill>
                  <a:schemeClr val="tx2"/>
                </a:solidFill>
                <a:latin typeface="Arial" panose="020B0604020202020204" pitchFamily="34" charset="0"/>
                <a:cs typeface="Arial" panose="020B0604020202020204" pitchFamily="34" charset="0"/>
              </a:rPr>
              <a:t>Results </a:t>
            </a:r>
          </a:p>
        </p:txBody>
      </p:sp>
      <p:sp>
        <p:nvSpPr>
          <p:cNvPr id="32" name="8-takket stjerne 31"/>
          <p:cNvSpPr/>
          <p:nvPr/>
        </p:nvSpPr>
        <p:spPr>
          <a:xfrm>
            <a:off x="4190060" y="1525643"/>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1</a:t>
            </a:r>
          </a:p>
        </p:txBody>
      </p:sp>
      <p:sp>
        <p:nvSpPr>
          <p:cNvPr id="33" name="8-takket stjerne 32"/>
          <p:cNvSpPr/>
          <p:nvPr/>
        </p:nvSpPr>
        <p:spPr>
          <a:xfrm>
            <a:off x="4609237" y="1525642"/>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2</a:t>
            </a:r>
          </a:p>
        </p:txBody>
      </p:sp>
      <p:sp>
        <p:nvSpPr>
          <p:cNvPr id="34" name="8-takket stjerne 33"/>
          <p:cNvSpPr/>
          <p:nvPr/>
        </p:nvSpPr>
        <p:spPr>
          <a:xfrm>
            <a:off x="4992416" y="1525641"/>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3</a:t>
            </a:r>
          </a:p>
        </p:txBody>
      </p:sp>
      <p:sp>
        <p:nvSpPr>
          <p:cNvPr id="35" name="8-takket stjerne 34"/>
          <p:cNvSpPr/>
          <p:nvPr/>
        </p:nvSpPr>
        <p:spPr>
          <a:xfrm>
            <a:off x="5420377" y="1526568"/>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4</a:t>
            </a:r>
          </a:p>
        </p:txBody>
      </p:sp>
      <p:sp>
        <p:nvSpPr>
          <p:cNvPr id="36" name="8-takket stjerne 35"/>
          <p:cNvSpPr/>
          <p:nvPr/>
        </p:nvSpPr>
        <p:spPr>
          <a:xfrm>
            <a:off x="5849429" y="1525638"/>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5</a:t>
            </a:r>
          </a:p>
        </p:txBody>
      </p:sp>
      <p:sp>
        <p:nvSpPr>
          <p:cNvPr id="37" name="8-takket stjerne 36"/>
          <p:cNvSpPr/>
          <p:nvPr/>
        </p:nvSpPr>
        <p:spPr>
          <a:xfrm>
            <a:off x="6260928" y="1525636"/>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6</a:t>
            </a:r>
          </a:p>
        </p:txBody>
      </p:sp>
      <p:sp>
        <p:nvSpPr>
          <p:cNvPr id="38" name="8-takket stjerne 37"/>
          <p:cNvSpPr/>
          <p:nvPr/>
        </p:nvSpPr>
        <p:spPr>
          <a:xfrm>
            <a:off x="6663618" y="1525635"/>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7</a:t>
            </a:r>
          </a:p>
        </p:txBody>
      </p:sp>
      <p:sp>
        <p:nvSpPr>
          <p:cNvPr id="5" name="Tekstboks 4"/>
          <p:cNvSpPr txBox="1"/>
          <p:nvPr/>
        </p:nvSpPr>
        <p:spPr>
          <a:xfrm>
            <a:off x="3294973" y="1206996"/>
            <a:ext cx="732344" cy="297939"/>
          </a:xfrm>
          <a:prstGeom prst="rect">
            <a:avLst/>
          </a:prstGeom>
          <a:noFill/>
        </p:spPr>
        <p:txBody>
          <a:bodyPr wrap="square" lIns="112179" tIns="56089" rIns="112179" bIns="56089" rtlCol="0">
            <a:spAutoFit/>
          </a:bodyPr>
          <a:lstStyle/>
          <a:p>
            <a:endParaRPr lang="da-DK" sz="1200" dirty="0"/>
          </a:p>
        </p:txBody>
      </p:sp>
    </p:spTree>
    <p:extLst>
      <p:ext uri="{BB962C8B-B14F-4D97-AF65-F5344CB8AC3E}">
        <p14:creationId xmlns:p14="http://schemas.microsoft.com/office/powerpoint/2010/main" val="408687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121483" y="915531"/>
            <a:ext cx="2833056" cy="4231270"/>
          </a:xfrm>
        </p:spPr>
        <p:txBody>
          <a:bodyPr>
            <a:normAutofit fontScale="85000" lnSpcReduction="20000"/>
          </a:bodyPr>
          <a:lstStyle/>
          <a:p>
            <a:endParaRPr lang="en-US" sz="1200" dirty="0"/>
          </a:p>
          <a:p>
            <a:endParaRPr lang="en-US" sz="12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a:solidFill>
                  <a:schemeClr val="tx2"/>
                </a:solidFill>
                <a:latin typeface="Arial" panose="020B0604020202020204" pitchFamily="34" charset="0"/>
                <a:cs typeface="Arial" panose="020B0604020202020204" pitchFamily="34" charset="0"/>
              </a:rPr>
              <a:t>In five cases pain and size increased after reduction of systemic treatment</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a:solidFill>
                  <a:schemeClr val="tx2"/>
                </a:solidFill>
                <a:latin typeface="Arial" panose="020B0604020202020204" pitchFamily="34" charset="0"/>
                <a:cs typeface="Arial" panose="020B0604020202020204" pitchFamily="34" charset="0"/>
              </a:rPr>
              <a:t>Prednisolone was effective in five out of six patients and one heeled only by prednisolone</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err="1">
                <a:solidFill>
                  <a:schemeClr val="tx2"/>
                </a:solidFill>
                <a:latin typeface="Arial" panose="020B0604020202020204" pitchFamily="34" charset="0"/>
                <a:cs typeface="Arial" panose="020B0604020202020204" pitchFamily="34" charset="0"/>
              </a:rPr>
              <a:t>Ciclosporin</a:t>
            </a:r>
            <a:r>
              <a:rPr lang="en-US" sz="1200" dirty="0">
                <a:solidFill>
                  <a:schemeClr val="tx2"/>
                </a:solidFill>
                <a:latin typeface="Arial" panose="020B0604020202020204" pitchFamily="34" charset="0"/>
                <a:cs typeface="Arial" panose="020B0604020202020204" pitchFamily="34" charset="0"/>
              </a:rPr>
              <a:t> was used with varying effect in three patients</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err="1">
                <a:solidFill>
                  <a:schemeClr val="tx2"/>
                </a:solidFill>
                <a:latin typeface="Arial" panose="020B0604020202020204" pitchFamily="34" charset="0"/>
                <a:cs typeface="Arial" panose="020B0604020202020204" pitchFamily="34" charset="0"/>
              </a:rPr>
              <a:t>Methotrexat</a:t>
            </a:r>
            <a:r>
              <a:rPr lang="en-US" sz="1200" dirty="0">
                <a:solidFill>
                  <a:schemeClr val="tx2"/>
                </a:solidFill>
                <a:latin typeface="Arial" panose="020B0604020202020204" pitchFamily="34" charset="0"/>
                <a:cs typeface="Arial" panose="020B0604020202020204" pitchFamily="34" charset="0"/>
              </a:rPr>
              <a:t> had no effect on PG in the three cases observed</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a:solidFill>
                  <a:schemeClr val="tx2"/>
                </a:solidFill>
                <a:latin typeface="Arial" panose="020B0604020202020204" pitchFamily="34" charset="0"/>
                <a:cs typeface="Arial" panose="020B0604020202020204" pitchFamily="34" charset="0"/>
              </a:rPr>
              <a:t>Those  three treatments had several negative side effects </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a:solidFill>
                  <a:schemeClr val="tx2"/>
                </a:solidFill>
                <a:latin typeface="Arial" panose="020B0604020202020204" pitchFamily="34" charset="0"/>
                <a:cs typeface="Arial" panose="020B0604020202020204" pitchFamily="34" charset="0"/>
              </a:rPr>
              <a:t>Infliximab had questionable effect in the two patients treated  </a:t>
            </a:r>
            <a:endParaRPr lang="en-US" sz="1000" dirty="0">
              <a:solidFill>
                <a:schemeClr val="tx2"/>
              </a:solidFill>
              <a:latin typeface="Arial" panose="020B0604020202020204" pitchFamily="34" charset="0"/>
              <a:cs typeface="Arial" panose="020B0604020202020204" pitchFamily="34" charset="0"/>
            </a:endParaRPr>
          </a:p>
          <a:p>
            <a:pPr marL="210335" indent="-210335" algn="l">
              <a:buBlip>
                <a:blip r:embed="rId3"/>
              </a:buBlip>
            </a:pPr>
            <a:r>
              <a:rPr lang="en-US" sz="1200" dirty="0">
                <a:solidFill>
                  <a:schemeClr val="tx2"/>
                </a:solidFill>
                <a:latin typeface="Arial" panose="020B0604020202020204" pitchFamily="34" charset="0"/>
                <a:cs typeface="Arial" panose="020B0604020202020204" pitchFamily="34" charset="0"/>
              </a:rPr>
              <a:t>Adalimumab was effective in the two patients treated, with no reported side effects</a:t>
            </a:r>
            <a:endParaRPr lang="da-DK" sz="1200" dirty="0">
              <a:solidFill>
                <a:schemeClr val="tx2"/>
              </a:solidFill>
              <a:latin typeface="Arial" panose="020B0604020202020204" pitchFamily="34" charset="0"/>
              <a:cs typeface="Arial" panose="020B0604020202020204" pitchFamily="34" charset="0"/>
            </a:endParaRPr>
          </a:p>
          <a:p>
            <a:endParaRPr lang="da-DK" sz="1200" dirty="0">
              <a:latin typeface="Arial" panose="020B0604020202020204" pitchFamily="34" charset="0"/>
              <a:cs typeface="Arial" panose="020B0604020202020204" pitchFamily="34" charset="0"/>
            </a:endParaRPr>
          </a:p>
        </p:txBody>
      </p:sp>
      <p:pic>
        <p:nvPicPr>
          <p:cNvPr id="10" name="Picture 14" descr="H:\foto\ls\IMG_76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81186" y="5432319"/>
            <a:ext cx="1400525" cy="1411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AfdI\Pyoderma-Projekt\EWMA 2017\Foto\08112016 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543" y="5437901"/>
            <a:ext cx="1150117" cy="1400528"/>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H:\foto\15092016 jane 01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857056" y="5576637"/>
            <a:ext cx="1426398" cy="1097185"/>
          </a:xfrm>
          <a:prstGeom prst="rect">
            <a:avLst/>
          </a:prstGeom>
          <a:noFill/>
          <a:ln>
            <a:noFill/>
          </a:ln>
        </p:spPr>
      </p:pic>
      <p:sp>
        <p:nvSpPr>
          <p:cNvPr id="12" name="Tekstboks 11"/>
          <p:cNvSpPr txBox="1"/>
          <p:nvPr/>
        </p:nvSpPr>
        <p:spPr>
          <a:xfrm>
            <a:off x="202855" y="1079456"/>
            <a:ext cx="1764979" cy="313328"/>
          </a:xfrm>
          <a:prstGeom prst="rect">
            <a:avLst/>
          </a:prstGeom>
          <a:noFill/>
        </p:spPr>
        <p:txBody>
          <a:bodyPr wrap="square" lIns="112179" tIns="56089" rIns="112179" bIns="56089" rtlCol="0">
            <a:spAutoFit/>
          </a:bodyPr>
          <a:lstStyle/>
          <a:p>
            <a:r>
              <a:rPr lang="da-DK" sz="1300" b="1" dirty="0">
                <a:solidFill>
                  <a:schemeClr val="tx2"/>
                </a:solidFill>
                <a:latin typeface="Arial" panose="020B0604020202020204" pitchFamily="34" charset="0"/>
                <a:cs typeface="Arial" panose="020B0604020202020204" pitchFamily="34" charset="0"/>
              </a:rPr>
              <a:t>Medical </a:t>
            </a:r>
            <a:r>
              <a:rPr lang="da-DK" sz="1300" b="1" dirty="0" err="1">
                <a:solidFill>
                  <a:schemeClr val="tx2"/>
                </a:solidFill>
                <a:latin typeface="Arial" panose="020B0604020202020204" pitchFamily="34" charset="0"/>
                <a:cs typeface="Arial" panose="020B0604020202020204" pitchFamily="34" charset="0"/>
              </a:rPr>
              <a:t>treatment</a:t>
            </a:r>
            <a:endParaRPr lang="da-DK" sz="1300" b="1" dirty="0">
              <a:solidFill>
                <a:schemeClr val="tx2"/>
              </a:solidFill>
              <a:latin typeface="Arial" panose="020B0604020202020204" pitchFamily="34" charset="0"/>
              <a:cs typeface="Arial" panose="020B0604020202020204" pitchFamily="34" charset="0"/>
            </a:endParaRPr>
          </a:p>
        </p:txBody>
      </p:sp>
      <p:sp>
        <p:nvSpPr>
          <p:cNvPr id="14" name="8-takket stjerne 13"/>
          <p:cNvSpPr/>
          <p:nvPr/>
        </p:nvSpPr>
        <p:spPr>
          <a:xfrm>
            <a:off x="7021662" y="6601864"/>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6</a:t>
            </a:r>
          </a:p>
        </p:txBody>
      </p:sp>
      <p:sp>
        <p:nvSpPr>
          <p:cNvPr id="2" name="Tekstboks 1"/>
          <p:cNvSpPr txBox="1"/>
          <p:nvPr/>
        </p:nvSpPr>
        <p:spPr>
          <a:xfrm>
            <a:off x="6956693" y="1268737"/>
            <a:ext cx="3173490" cy="4865805"/>
          </a:xfrm>
          <a:prstGeom prst="rect">
            <a:avLst/>
          </a:prstGeom>
          <a:noFill/>
        </p:spPr>
        <p:txBody>
          <a:bodyPr wrap="square" lIns="112179" tIns="56089" rIns="112179" bIns="56089" rtlCol="0">
            <a:spAutoFit/>
          </a:bodyPr>
          <a:lstStyle/>
          <a:p>
            <a:pPr marL="210335" indent="-210335">
              <a:buBlip>
                <a:blip r:embed="rId3"/>
              </a:buBlip>
            </a:pPr>
            <a:r>
              <a:rPr lang="en-US" sz="1200" dirty="0">
                <a:solidFill>
                  <a:schemeClr val="tx2"/>
                </a:solidFill>
                <a:latin typeface="Arial" panose="020B0604020202020204" pitchFamily="34" charset="0"/>
                <a:cs typeface="Arial" panose="020B0604020202020204" pitchFamily="34" charset="0"/>
              </a:rPr>
              <a:t>It is difficult to evaluate bandages systematically as several initiatives are changed </a:t>
            </a:r>
            <a:r>
              <a:rPr lang="da-DK" sz="1200" dirty="0" err="1">
                <a:solidFill>
                  <a:schemeClr val="tx2"/>
                </a:solidFill>
                <a:latin typeface="Arial" panose="020B0604020202020204" pitchFamily="34" charset="0"/>
                <a:cs typeface="Arial" panose="020B0604020202020204" pitchFamily="34" charset="0"/>
              </a:rPr>
              <a:t>simultaneously</a:t>
            </a:r>
            <a:endParaRPr lang="da-DK" sz="1200" dirty="0">
              <a:solidFill>
                <a:schemeClr val="tx2"/>
              </a:solidFill>
              <a:latin typeface="Arial" panose="020B0604020202020204" pitchFamily="34" charset="0"/>
              <a:cs typeface="Arial" panose="020B0604020202020204" pitchFamily="34" charset="0"/>
            </a:endParaRPr>
          </a:p>
          <a:p>
            <a:pPr marL="210335" indent="-210335">
              <a:buBlip>
                <a:blip r:embed="rId3"/>
              </a:buBlip>
            </a:pPr>
            <a:endParaRPr lang="en-US" sz="1000" dirty="0">
              <a:solidFill>
                <a:schemeClr val="tx2"/>
              </a:solidFill>
              <a:latin typeface="Arial" panose="020B0604020202020204" pitchFamily="34" charset="0"/>
              <a:cs typeface="Arial" panose="020B0604020202020204" pitchFamily="34" charset="0"/>
            </a:endParaRPr>
          </a:p>
          <a:p>
            <a:pPr marL="210335" indent="-210335">
              <a:buBlip>
                <a:blip r:embed="rId3"/>
              </a:buBlip>
            </a:pPr>
            <a:r>
              <a:rPr lang="en-GB" sz="1200" dirty="0">
                <a:solidFill>
                  <a:schemeClr val="tx2"/>
                </a:solidFill>
                <a:latin typeface="Arial" panose="020B0604020202020204" pitchFamily="34" charset="0"/>
                <a:cs typeface="Arial" panose="020B0604020202020204" pitchFamily="34" charset="0"/>
              </a:rPr>
              <a:t>Of five patients treated with NPWT, size and pain was reduced in one case, and let to increased pain in two others. Itch was seen in one case. </a:t>
            </a:r>
          </a:p>
          <a:p>
            <a:pPr marL="210335" indent="-210335">
              <a:buBlip>
                <a:blip r:embed="rId3"/>
              </a:buBlip>
            </a:pPr>
            <a:endParaRPr lang="en-GB" sz="1000" dirty="0">
              <a:solidFill>
                <a:schemeClr val="tx2"/>
              </a:solidFill>
              <a:latin typeface="Arial" panose="020B0604020202020204" pitchFamily="34" charset="0"/>
              <a:cs typeface="Arial" panose="020B0604020202020204" pitchFamily="34" charset="0"/>
            </a:endParaRPr>
          </a:p>
          <a:p>
            <a:pPr marL="210335" indent="-210335">
              <a:buBlip>
                <a:blip r:embed="rId3"/>
              </a:buBlip>
            </a:pPr>
            <a:r>
              <a:rPr lang="en-GB" sz="1200" dirty="0" err="1">
                <a:solidFill>
                  <a:schemeClr val="tx2"/>
                </a:solidFill>
                <a:latin typeface="Arial" panose="020B0604020202020204" pitchFamily="34" charset="0"/>
                <a:cs typeface="Arial" panose="020B0604020202020204" pitchFamily="34" charset="0"/>
              </a:rPr>
              <a:t>Skintransplantation</a:t>
            </a:r>
            <a:r>
              <a:rPr lang="en-GB" sz="1200" dirty="0">
                <a:solidFill>
                  <a:schemeClr val="tx2"/>
                </a:solidFill>
                <a:latin typeface="Arial" panose="020B0604020202020204" pitchFamily="34" charset="0"/>
                <a:cs typeface="Arial" panose="020B0604020202020204" pitchFamily="34" charset="0"/>
              </a:rPr>
              <a:t> reduced size in two of three patient cases, and did not adapt in one case</a:t>
            </a:r>
          </a:p>
          <a:p>
            <a:pPr marL="210335" indent="-210335">
              <a:buBlip>
                <a:blip r:embed="rId3"/>
              </a:buBlip>
            </a:pPr>
            <a:endParaRPr lang="en-GB" sz="1000" dirty="0">
              <a:solidFill>
                <a:schemeClr val="tx2"/>
              </a:solidFill>
              <a:latin typeface="Arial" panose="020B0604020202020204" pitchFamily="34" charset="0"/>
              <a:cs typeface="Arial" panose="020B0604020202020204" pitchFamily="34" charset="0"/>
            </a:endParaRPr>
          </a:p>
          <a:p>
            <a:pPr marL="210335" indent="-210335">
              <a:buBlip>
                <a:blip r:embed="rId3"/>
              </a:buBlip>
            </a:pPr>
            <a:r>
              <a:rPr lang="en-GB" sz="1200" dirty="0">
                <a:solidFill>
                  <a:schemeClr val="tx2"/>
                </a:solidFill>
                <a:latin typeface="Arial" panose="020B0604020202020204" pitchFamily="34" charset="0"/>
                <a:cs typeface="Arial" panose="020B0604020202020204" pitchFamily="34" charset="0"/>
              </a:rPr>
              <a:t>Honey improved the granulation on exposed tendon in two of three patient cases, and reduced size in one case</a:t>
            </a:r>
          </a:p>
          <a:p>
            <a:pPr marL="210335" indent="-210335">
              <a:buBlip>
                <a:blip r:embed="rId3"/>
              </a:buBlip>
            </a:pPr>
            <a:endParaRPr lang="en-GB" sz="1000" dirty="0">
              <a:solidFill>
                <a:schemeClr val="tx2"/>
              </a:solidFill>
              <a:latin typeface="Arial" panose="020B0604020202020204" pitchFamily="34" charset="0"/>
              <a:cs typeface="Arial" panose="020B0604020202020204" pitchFamily="34" charset="0"/>
            </a:endParaRPr>
          </a:p>
          <a:p>
            <a:pPr marL="210335" indent="-210335">
              <a:buBlip>
                <a:blip r:embed="rId3"/>
              </a:buBlip>
            </a:pPr>
            <a:r>
              <a:rPr lang="en-GB" sz="1200" dirty="0" err="1">
                <a:solidFill>
                  <a:schemeClr val="tx2"/>
                </a:solidFill>
                <a:latin typeface="Arial" panose="020B0604020202020204" pitchFamily="34" charset="0"/>
                <a:cs typeface="Arial" panose="020B0604020202020204" pitchFamily="34" charset="0"/>
              </a:rPr>
              <a:t>Keragel</a:t>
            </a:r>
            <a:r>
              <a:rPr lang="en-GB" sz="1200" dirty="0">
                <a:solidFill>
                  <a:schemeClr val="tx2"/>
                </a:solidFill>
                <a:latin typeface="Arial" panose="020B0604020202020204" pitchFamily="34" charset="0"/>
                <a:cs typeface="Arial" panose="020B0604020202020204" pitchFamily="34" charset="0"/>
              </a:rPr>
              <a:t> reduced size in one of two cases, and led to deterioration of size and pain in one case</a:t>
            </a:r>
          </a:p>
          <a:p>
            <a:endParaRPr lang="da-DK" sz="1200" dirty="0">
              <a:solidFill>
                <a:schemeClr val="tx2"/>
              </a:solidFill>
              <a:latin typeface="Arial" panose="020B0604020202020204" pitchFamily="34" charset="0"/>
              <a:cs typeface="Arial" panose="020B0604020202020204" pitchFamily="34" charset="0"/>
            </a:endParaRPr>
          </a:p>
          <a:p>
            <a:endParaRPr lang="da-DK" dirty="0"/>
          </a:p>
        </p:txBody>
      </p:sp>
      <p:sp>
        <p:nvSpPr>
          <p:cNvPr id="16" name="Tekstboks 15"/>
          <p:cNvSpPr txBox="1"/>
          <p:nvPr/>
        </p:nvSpPr>
        <p:spPr>
          <a:xfrm>
            <a:off x="7126392" y="802377"/>
            <a:ext cx="1764979" cy="513383"/>
          </a:xfrm>
          <a:prstGeom prst="rect">
            <a:avLst/>
          </a:prstGeom>
          <a:noFill/>
        </p:spPr>
        <p:txBody>
          <a:bodyPr wrap="square" lIns="112179" tIns="56089" rIns="112179" bIns="56089" rtlCol="0">
            <a:spAutoFit/>
          </a:bodyPr>
          <a:lstStyle/>
          <a:p>
            <a:r>
              <a:rPr lang="da-DK" sz="1300" b="1" dirty="0" err="1">
                <a:solidFill>
                  <a:schemeClr val="tx2"/>
                </a:solidFill>
                <a:latin typeface="Arial" panose="020B0604020202020204" pitchFamily="34" charset="0"/>
                <a:cs typeface="Arial" panose="020B0604020202020204" pitchFamily="34" charset="0"/>
              </a:rPr>
              <a:t>Wound</a:t>
            </a:r>
            <a:r>
              <a:rPr lang="da-DK" sz="1300" b="1" dirty="0">
                <a:solidFill>
                  <a:schemeClr val="tx2"/>
                </a:solidFill>
                <a:latin typeface="Arial" panose="020B0604020202020204" pitchFamily="34" charset="0"/>
                <a:cs typeface="Arial" panose="020B0604020202020204" pitchFamily="34" charset="0"/>
              </a:rPr>
              <a:t> management</a:t>
            </a:r>
          </a:p>
        </p:txBody>
      </p:sp>
      <p:pic>
        <p:nvPicPr>
          <p:cNvPr id="15" name="Billede 14"/>
          <p:cNvPicPr/>
          <p:nvPr/>
        </p:nvPicPr>
        <p:blipFill rotWithShape="1">
          <a:blip r:embed="rId7"/>
          <a:srcRect l="30681" t="12238" r="28511" b="9091"/>
          <a:stretch/>
        </p:blipFill>
        <p:spPr bwMode="auto">
          <a:xfrm>
            <a:off x="2954539" y="1112605"/>
            <a:ext cx="4002155" cy="5554894"/>
          </a:xfrm>
          <a:prstGeom prst="rect">
            <a:avLst/>
          </a:prstGeom>
          <a:ln>
            <a:noFill/>
          </a:ln>
          <a:extLst>
            <a:ext uri="{53640926-AAD7-44D8-BBD7-CCE9431645EC}">
              <a14:shadowObscured xmlns:a14="http://schemas.microsoft.com/office/drawing/2010/main"/>
            </a:ext>
          </a:extLst>
        </p:spPr>
      </p:pic>
      <p:sp>
        <p:nvSpPr>
          <p:cNvPr id="17" name="8-takket stjerne 16"/>
          <p:cNvSpPr/>
          <p:nvPr/>
        </p:nvSpPr>
        <p:spPr>
          <a:xfrm>
            <a:off x="4190060" y="1170959"/>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1</a:t>
            </a:r>
          </a:p>
        </p:txBody>
      </p:sp>
      <p:sp>
        <p:nvSpPr>
          <p:cNvPr id="18" name="8-takket stjerne 17"/>
          <p:cNvSpPr/>
          <p:nvPr/>
        </p:nvSpPr>
        <p:spPr>
          <a:xfrm>
            <a:off x="4596918" y="1170957"/>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2</a:t>
            </a:r>
          </a:p>
        </p:txBody>
      </p:sp>
      <p:sp>
        <p:nvSpPr>
          <p:cNvPr id="19" name="8-takket stjerne 18"/>
          <p:cNvSpPr/>
          <p:nvPr/>
        </p:nvSpPr>
        <p:spPr>
          <a:xfrm>
            <a:off x="4993540" y="1170956"/>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3</a:t>
            </a:r>
          </a:p>
        </p:txBody>
      </p:sp>
      <p:sp>
        <p:nvSpPr>
          <p:cNvPr id="20" name="8-takket stjerne 19"/>
          <p:cNvSpPr/>
          <p:nvPr/>
        </p:nvSpPr>
        <p:spPr>
          <a:xfrm>
            <a:off x="5410634" y="1170959"/>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4</a:t>
            </a:r>
          </a:p>
        </p:txBody>
      </p:sp>
      <p:sp>
        <p:nvSpPr>
          <p:cNvPr id="21" name="8-takket stjerne 20"/>
          <p:cNvSpPr/>
          <p:nvPr/>
        </p:nvSpPr>
        <p:spPr>
          <a:xfrm>
            <a:off x="5841208" y="1170954"/>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5</a:t>
            </a:r>
          </a:p>
        </p:txBody>
      </p:sp>
      <p:sp>
        <p:nvSpPr>
          <p:cNvPr id="22" name="8-takket stjerne 21"/>
          <p:cNvSpPr/>
          <p:nvPr/>
        </p:nvSpPr>
        <p:spPr>
          <a:xfrm>
            <a:off x="6305721" y="1170953"/>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6</a:t>
            </a:r>
          </a:p>
        </p:txBody>
      </p:sp>
      <p:sp>
        <p:nvSpPr>
          <p:cNvPr id="23" name="8-takket stjerne 22"/>
          <p:cNvSpPr/>
          <p:nvPr/>
        </p:nvSpPr>
        <p:spPr>
          <a:xfrm>
            <a:off x="6712578" y="1181909"/>
            <a:ext cx="192784" cy="18300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112179" tIns="56089" rIns="112179" bIns="56089" rtlCol="0" anchor="ctr"/>
          <a:lstStyle/>
          <a:p>
            <a:pPr algn="ctr"/>
            <a:r>
              <a:rPr lang="da-DK" sz="11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97419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719138" y="1005781"/>
            <a:ext cx="9055100" cy="5014019"/>
          </a:xfrm>
        </p:spPr>
        <p:txBody>
          <a:bodyPr/>
          <a:lstStyle/>
          <a:p>
            <a:pPr marL="0" indent="0" algn="ctr">
              <a:buNone/>
            </a:pPr>
            <a:r>
              <a:rPr lang="da-DK" sz="4400" b="1" dirty="0"/>
              <a:t>Smerter </a:t>
            </a:r>
          </a:p>
          <a:p>
            <a:pPr marL="0" indent="0" algn="ctr">
              <a:buNone/>
            </a:pPr>
            <a:r>
              <a:rPr lang="da-DK" sz="3600" dirty="0"/>
              <a:t>ofte det mest fremtrædende symptom</a:t>
            </a:r>
          </a:p>
          <a:p>
            <a:pPr marL="0" indent="0" algn="ctr">
              <a:buNone/>
            </a:pPr>
            <a:r>
              <a:rPr lang="da-DK" sz="3600" dirty="0"/>
              <a:t>god indikator for progression </a:t>
            </a:r>
          </a:p>
          <a:p>
            <a:pPr marL="0" indent="0" algn="ctr">
              <a:buNone/>
            </a:pPr>
            <a:r>
              <a:rPr lang="da-DK" sz="3600" dirty="0"/>
              <a:t>+ monitorering af behandlings effekt.</a:t>
            </a:r>
          </a:p>
          <a:p>
            <a:pPr marL="0" indent="0">
              <a:buNone/>
            </a:pPr>
            <a:endParaRPr lang="da-DK" dirty="0"/>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16</a:t>
            </a:fld>
            <a:endParaRPr lang="da-DK"/>
          </a:p>
        </p:txBody>
      </p:sp>
    </p:spTree>
    <p:extLst>
      <p:ext uri="{BB962C8B-B14F-4D97-AF65-F5344CB8AC3E}">
        <p14:creationId xmlns:p14="http://schemas.microsoft.com/office/powerpoint/2010/main" val="264753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Patient udsagn:</a:t>
            </a:r>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17</a:t>
            </a:fld>
            <a:endParaRPr lang="da-DK"/>
          </a:p>
        </p:txBody>
      </p:sp>
      <p:sp>
        <p:nvSpPr>
          <p:cNvPr id="6" name="Taleboble: rektangel med afrundede hjørner 5">
            <a:extLst>
              <a:ext uri="{FF2B5EF4-FFF2-40B4-BE49-F238E27FC236}">
                <a16:creationId xmlns:a16="http://schemas.microsoft.com/office/drawing/2014/main" id="{DF1003CD-BAA1-41E0-BB2A-BB0F8A2655CE}"/>
              </a:ext>
            </a:extLst>
          </p:cNvPr>
          <p:cNvSpPr/>
          <p:nvPr/>
        </p:nvSpPr>
        <p:spPr>
          <a:xfrm>
            <a:off x="3762890" y="1869877"/>
            <a:ext cx="5069973"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a:t>
            </a:r>
            <a:r>
              <a:rPr lang="da-DK" sz="2400" i="1" dirty="0"/>
              <a:t>Jeg må indrømme at jeg efterfølgende måtte tage tælling, det var helt vildt så ondt det gjorde.”</a:t>
            </a:r>
            <a:endParaRPr lang="da-DK" sz="2000" dirty="0"/>
          </a:p>
        </p:txBody>
      </p:sp>
      <p:sp>
        <p:nvSpPr>
          <p:cNvPr id="7" name="Taleboble: oval 6">
            <a:extLst>
              <a:ext uri="{FF2B5EF4-FFF2-40B4-BE49-F238E27FC236}">
                <a16:creationId xmlns:a16="http://schemas.microsoft.com/office/drawing/2014/main" id="{6C67942C-EE21-4870-9B44-2F44177BE529}"/>
              </a:ext>
            </a:extLst>
          </p:cNvPr>
          <p:cNvSpPr/>
          <p:nvPr/>
        </p:nvSpPr>
        <p:spPr>
          <a:xfrm>
            <a:off x="774449" y="3742085"/>
            <a:ext cx="3671990" cy="24312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”jeg orker ikke mere, hvis det skal være sådan et smertehelvede!”</a:t>
            </a:r>
          </a:p>
        </p:txBody>
      </p:sp>
    </p:spTree>
    <p:extLst>
      <p:ext uri="{BB962C8B-B14F-4D97-AF65-F5344CB8AC3E}">
        <p14:creationId xmlns:p14="http://schemas.microsoft.com/office/powerpoint/2010/main" val="68706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719138" y="1149797"/>
            <a:ext cx="9055100" cy="4870003"/>
          </a:xfrm>
        </p:spPr>
        <p:txBody>
          <a:bodyPr>
            <a:normAutofit lnSpcReduction="10000"/>
          </a:bodyPr>
          <a:lstStyle/>
          <a:p>
            <a:pPr marL="0" indent="0">
              <a:buFontTx/>
              <a:buNone/>
              <a:defRPr/>
            </a:pPr>
            <a:r>
              <a:rPr lang="da-DK" sz="4000" b="1" dirty="0"/>
              <a:t>Sårene er </a:t>
            </a:r>
          </a:p>
          <a:p>
            <a:pPr lvl="2">
              <a:defRPr/>
            </a:pPr>
            <a:r>
              <a:rPr lang="da-DK" sz="2800" dirty="0"/>
              <a:t>Smertefulde</a:t>
            </a:r>
          </a:p>
          <a:p>
            <a:pPr lvl="2">
              <a:defRPr/>
            </a:pPr>
            <a:r>
              <a:rPr lang="da-DK" sz="2800" dirty="0"/>
              <a:t>Invaliderende</a:t>
            </a:r>
          </a:p>
          <a:p>
            <a:pPr lvl="2">
              <a:defRPr/>
            </a:pPr>
            <a:r>
              <a:rPr lang="da-DK" sz="2800" dirty="0"/>
              <a:t>Immobiliserende</a:t>
            </a:r>
          </a:p>
          <a:p>
            <a:pPr lvl="2">
              <a:defRPr/>
            </a:pPr>
            <a:r>
              <a:rPr lang="da-DK" sz="2800" dirty="0"/>
              <a:t>socialt isolerende </a:t>
            </a:r>
          </a:p>
          <a:p>
            <a:pPr marL="0" indent="0">
              <a:buFontTx/>
              <a:buNone/>
              <a:defRPr/>
            </a:pPr>
            <a:endParaRPr lang="da-DK" b="1" dirty="0"/>
          </a:p>
          <a:p>
            <a:pPr marL="0" indent="0" algn="ctr">
              <a:buFontTx/>
              <a:buNone/>
              <a:defRPr/>
            </a:pPr>
            <a:r>
              <a:rPr lang="da-DK" b="1" dirty="0"/>
              <a:t>Har derfor stor betydning for patienternes </a:t>
            </a:r>
            <a:endParaRPr lang="da-DK" sz="4000" b="1" dirty="0"/>
          </a:p>
          <a:p>
            <a:pPr marL="0" indent="0" algn="ctr">
              <a:buFontTx/>
              <a:buNone/>
              <a:defRPr/>
            </a:pPr>
            <a:r>
              <a:rPr lang="da-DK" sz="4800" b="1" dirty="0">
                <a:ea typeface="Batang" panose="02030600000101010101" pitchFamily="18" charset="-127"/>
              </a:rPr>
              <a:t>Livskvalitet</a:t>
            </a:r>
          </a:p>
          <a:p>
            <a:pPr marL="0" indent="0">
              <a:buNone/>
            </a:pPr>
            <a:endParaRPr lang="da-DK" dirty="0"/>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18</a:t>
            </a:fld>
            <a:endParaRPr lang="da-DK"/>
          </a:p>
        </p:txBody>
      </p:sp>
    </p:spTree>
    <p:extLst>
      <p:ext uri="{BB962C8B-B14F-4D97-AF65-F5344CB8AC3E}">
        <p14:creationId xmlns:p14="http://schemas.microsoft.com/office/powerpoint/2010/main" val="308819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2718247" y="501725"/>
            <a:ext cx="6696744" cy="6190357"/>
          </a:xfrm>
        </p:spPr>
        <p:txBody>
          <a:bodyPr>
            <a:normAutofit fontScale="40000" lnSpcReduction="20000"/>
          </a:bodyPr>
          <a:lstStyle/>
          <a:p>
            <a:pPr marL="0" indent="0">
              <a:buNone/>
            </a:pPr>
            <a:r>
              <a:rPr lang="da-DK" sz="7000" b="1" dirty="0"/>
              <a:t>Smerteskema</a:t>
            </a:r>
          </a:p>
          <a:p>
            <a:pPr marL="0" indent="0">
              <a:buNone/>
            </a:pPr>
            <a:r>
              <a:rPr lang="da-DK" sz="6000" dirty="0"/>
              <a:t>De sidste tre døgn:</a:t>
            </a:r>
          </a:p>
          <a:p>
            <a:r>
              <a:rPr lang="da-DK" sz="6000" dirty="0"/>
              <a:t>Smerter i hvile: ._.</a:t>
            </a:r>
          </a:p>
          <a:p>
            <a:r>
              <a:rPr lang="da-DK" sz="6000" dirty="0"/>
              <a:t>Smerter under aktivitet: ._.</a:t>
            </a:r>
          </a:p>
          <a:p>
            <a:r>
              <a:rPr lang="da-DK" sz="6000" dirty="0"/>
              <a:t>Smerter ved provokation: ._.</a:t>
            </a:r>
          </a:p>
          <a:p>
            <a:pPr marL="0" indent="0">
              <a:buNone/>
            </a:pPr>
            <a:endParaRPr lang="da-DK" sz="6000" dirty="0"/>
          </a:p>
          <a:p>
            <a:pPr marL="0" indent="0">
              <a:buNone/>
            </a:pPr>
            <a:r>
              <a:rPr lang="da-DK" sz="6000" dirty="0"/>
              <a:t>Er der forskel på smerter i løbet af døgnet?</a:t>
            </a:r>
          </a:p>
          <a:p>
            <a:r>
              <a:rPr lang="da-DK" sz="6000" dirty="0"/>
              <a:t>Morgen: ._.</a:t>
            </a:r>
          </a:p>
          <a:p>
            <a:r>
              <a:rPr lang="da-DK" sz="6000" dirty="0"/>
              <a:t>Middag: ._.</a:t>
            </a:r>
          </a:p>
          <a:p>
            <a:r>
              <a:rPr lang="da-DK" sz="6000" dirty="0"/>
              <a:t>Aften: ._.</a:t>
            </a:r>
          </a:p>
          <a:p>
            <a:r>
              <a:rPr lang="da-DK" sz="6000" dirty="0"/>
              <a:t>Natten: ._.</a:t>
            </a:r>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19</a:t>
            </a:fld>
            <a:endParaRPr lang="da-DK"/>
          </a:p>
        </p:txBody>
      </p:sp>
    </p:spTree>
    <p:extLst>
      <p:ext uri="{BB962C8B-B14F-4D97-AF65-F5344CB8AC3E}">
        <p14:creationId xmlns:p14="http://schemas.microsoft.com/office/powerpoint/2010/main" val="376344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BA57DCB-CD13-4AD8-B8AE-638A47B705EA}"/>
              </a:ext>
            </a:extLst>
          </p:cNvPr>
          <p:cNvSpPr>
            <a:spLocks noGrp="1"/>
          </p:cNvSpPr>
          <p:nvPr>
            <p:ph type="subTitle" sz="quarter" idx="1"/>
          </p:nvPr>
        </p:nvSpPr>
        <p:spPr>
          <a:xfrm>
            <a:off x="701675" y="429717"/>
            <a:ext cx="8888413" cy="6408712"/>
          </a:xfrm>
        </p:spPr>
        <p:txBody>
          <a:bodyPr>
            <a:normAutofit fontScale="92500" lnSpcReduction="10000"/>
          </a:bodyPr>
          <a:lstStyle/>
          <a:p>
            <a:r>
              <a:rPr lang="da-DK" dirty="0"/>
              <a:t>Litteratursøgning i 2015</a:t>
            </a:r>
          </a:p>
          <a:p>
            <a:r>
              <a:rPr lang="da-DK" dirty="0"/>
              <a:t>Dataindsamlingsguide</a:t>
            </a:r>
          </a:p>
          <a:p>
            <a:r>
              <a:rPr lang="da-DK" dirty="0"/>
              <a:t>oversigtsskemaer</a:t>
            </a:r>
          </a:p>
          <a:p>
            <a:r>
              <a:rPr lang="da-DK" dirty="0"/>
              <a:t>Patientinformation om PG</a:t>
            </a:r>
          </a:p>
          <a:p>
            <a:r>
              <a:rPr lang="da-DK" dirty="0"/>
              <a:t>EADV, EWMA og studietur til Hamburg</a:t>
            </a:r>
          </a:p>
          <a:p>
            <a:r>
              <a:rPr lang="da-DK" dirty="0"/>
              <a:t>Evaluering af 7 patienters behandlingsforløb</a:t>
            </a:r>
          </a:p>
          <a:p>
            <a:r>
              <a:rPr lang="da-DK" dirty="0"/>
              <a:t>Præsentation af e-poster på EWMA med resultater</a:t>
            </a:r>
          </a:p>
          <a:p>
            <a:r>
              <a:rPr lang="da-DK" dirty="0"/>
              <a:t>Publicering af artikel i bladet ”Sår” (Dansk selskab for sårheling) </a:t>
            </a:r>
          </a:p>
          <a:p>
            <a:r>
              <a:rPr lang="da-DK" dirty="0"/>
              <a:t>Smerteregistreringsskema</a:t>
            </a:r>
          </a:p>
          <a:p>
            <a:r>
              <a:rPr lang="da-DK" dirty="0"/>
              <a:t>Undersøgelse af livskvalitet</a:t>
            </a:r>
          </a:p>
          <a:p>
            <a:endParaRPr lang="da-DK" dirty="0"/>
          </a:p>
        </p:txBody>
      </p:sp>
      <p:sp>
        <p:nvSpPr>
          <p:cNvPr id="3" name="Pladsholder til dato 2">
            <a:extLst>
              <a:ext uri="{FF2B5EF4-FFF2-40B4-BE49-F238E27FC236}">
                <a16:creationId xmlns:a16="http://schemas.microsoft.com/office/drawing/2014/main" id="{D34D2D45-64D6-4412-9945-25F0927786DE}"/>
              </a:ext>
            </a:extLst>
          </p:cNvPr>
          <p:cNvSpPr>
            <a:spLocks noGrp="1"/>
          </p:cNvSpPr>
          <p:nvPr>
            <p:ph type="dt" sz="half" idx="10"/>
          </p:nvPr>
        </p:nvSpPr>
        <p:spPr/>
        <p:txBody>
          <a:bodyPr/>
          <a:lstStyle/>
          <a:p>
            <a:pPr>
              <a:defRPr/>
            </a:pPr>
            <a:fld id="{39EE8AFF-5BAF-4237-9AD4-116FC07648BB}" type="datetime1">
              <a:rPr lang="da-DK" smtClean="0"/>
              <a:pPr>
                <a:defRPr/>
              </a:pPr>
              <a:t>22-06-2018</a:t>
            </a:fld>
            <a:endParaRPr lang="da-DK"/>
          </a:p>
        </p:txBody>
      </p:sp>
      <p:sp>
        <p:nvSpPr>
          <p:cNvPr id="4" name="Pladsholder til slidenummer 3">
            <a:extLst>
              <a:ext uri="{FF2B5EF4-FFF2-40B4-BE49-F238E27FC236}">
                <a16:creationId xmlns:a16="http://schemas.microsoft.com/office/drawing/2014/main" id="{4967DADF-2AE6-4F72-A62B-2C2B6DE9A551}"/>
              </a:ext>
            </a:extLst>
          </p:cNvPr>
          <p:cNvSpPr>
            <a:spLocks noGrp="1"/>
          </p:cNvSpPr>
          <p:nvPr>
            <p:ph type="sldNum" sz="quarter" idx="11"/>
          </p:nvPr>
        </p:nvSpPr>
        <p:spPr/>
        <p:txBody>
          <a:bodyPr/>
          <a:lstStyle/>
          <a:p>
            <a:pPr>
              <a:defRPr/>
            </a:pPr>
            <a:fld id="{FE9CFB50-23B5-4A18-8D82-DFD70D9B4859}" type="slidenum">
              <a:rPr lang="da-DK" smtClean="0"/>
              <a:pPr>
                <a:defRPr/>
              </a:pPr>
              <a:t>2</a:t>
            </a:fld>
            <a:endParaRPr lang="da-DK"/>
          </a:p>
        </p:txBody>
      </p:sp>
    </p:spTree>
    <p:extLst>
      <p:ext uri="{BB962C8B-B14F-4D97-AF65-F5344CB8AC3E}">
        <p14:creationId xmlns:p14="http://schemas.microsoft.com/office/powerpoint/2010/main" val="105871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65A2660-92CA-46EF-9885-F5D0346F2C0A}"/>
              </a:ext>
            </a:extLst>
          </p:cNvPr>
          <p:cNvSpPr>
            <a:spLocks noGrp="1"/>
          </p:cNvSpPr>
          <p:nvPr>
            <p:ph type="dt" sz="half" idx="10"/>
          </p:nvPr>
        </p:nvSpPr>
        <p:spPr/>
        <p:txBody>
          <a:bodyPr/>
          <a:lstStyle/>
          <a:p>
            <a:pPr>
              <a:defRPr/>
            </a:pPr>
            <a:fld id="{8271E933-3520-465D-8F75-4A31057DF9DA}" type="datetime1">
              <a:rPr lang="da-DK" smtClean="0"/>
              <a:pPr>
                <a:defRPr/>
              </a:pPr>
              <a:t>22-06-2018</a:t>
            </a:fld>
            <a:endParaRPr lang="da-DK" dirty="0"/>
          </a:p>
        </p:txBody>
      </p:sp>
      <p:sp>
        <p:nvSpPr>
          <p:cNvPr id="5" name="Pladsholder til slidenummer 4">
            <a:extLst>
              <a:ext uri="{FF2B5EF4-FFF2-40B4-BE49-F238E27FC236}">
                <a16:creationId xmlns:a16="http://schemas.microsoft.com/office/drawing/2014/main" id="{D7EE6575-D4FF-4F15-B97F-01A2A38AC4DA}"/>
              </a:ext>
            </a:extLst>
          </p:cNvPr>
          <p:cNvSpPr>
            <a:spLocks noGrp="1"/>
          </p:cNvSpPr>
          <p:nvPr>
            <p:ph type="sldNum" sz="quarter" idx="12"/>
          </p:nvPr>
        </p:nvSpPr>
        <p:spPr/>
        <p:txBody>
          <a:bodyPr/>
          <a:lstStyle/>
          <a:p>
            <a:pPr>
              <a:defRPr/>
            </a:pPr>
            <a:fld id="{7C19B560-12BC-44FF-8799-5A5129D58BA0}" type="slidenum">
              <a:rPr lang="da-DK" smtClean="0"/>
              <a:pPr>
                <a:defRPr/>
              </a:pPr>
              <a:t>20</a:t>
            </a:fld>
            <a:endParaRPr lang="da-DK"/>
          </a:p>
        </p:txBody>
      </p:sp>
      <p:pic>
        <p:nvPicPr>
          <p:cNvPr id="7" name="Billede 6">
            <a:extLst>
              <a:ext uri="{FF2B5EF4-FFF2-40B4-BE49-F238E27FC236}">
                <a16:creationId xmlns:a16="http://schemas.microsoft.com/office/drawing/2014/main" id="{7BADB5B8-845B-4C85-853C-10E63B9CDFB8}"/>
              </a:ext>
            </a:extLst>
          </p:cNvPr>
          <p:cNvPicPr/>
          <p:nvPr/>
        </p:nvPicPr>
        <p:blipFill rotWithShape="1">
          <a:blip r:embed="rId3"/>
          <a:srcRect l="32683" t="9136" r="35568" b="23049"/>
          <a:stretch/>
        </p:blipFill>
        <p:spPr bwMode="auto">
          <a:xfrm>
            <a:off x="1710135" y="357709"/>
            <a:ext cx="6192688" cy="5815645"/>
          </a:xfrm>
          <a:prstGeom prst="rect">
            <a:avLst/>
          </a:prstGeom>
          <a:ln>
            <a:noFill/>
          </a:ln>
          <a:extLst>
            <a:ext uri="{53640926-AAD7-44D8-BBD7-CCE9431645EC}">
              <a14:shadowObscured xmlns:a14="http://schemas.microsoft.com/office/drawing/2010/main"/>
            </a:ext>
          </a:extLst>
        </p:spPr>
      </p:pic>
      <p:sp>
        <p:nvSpPr>
          <p:cNvPr id="8" name="Tekstfelt 7">
            <a:extLst>
              <a:ext uri="{FF2B5EF4-FFF2-40B4-BE49-F238E27FC236}">
                <a16:creationId xmlns:a16="http://schemas.microsoft.com/office/drawing/2014/main" id="{DF0A22E4-1DD7-4D20-B0EF-9B08108A179B}"/>
              </a:ext>
            </a:extLst>
          </p:cNvPr>
          <p:cNvSpPr txBox="1"/>
          <p:nvPr/>
        </p:nvSpPr>
        <p:spPr>
          <a:xfrm>
            <a:off x="1520400" y="6173353"/>
            <a:ext cx="3979453" cy="369332"/>
          </a:xfrm>
          <a:prstGeom prst="rect">
            <a:avLst/>
          </a:prstGeom>
          <a:noFill/>
        </p:spPr>
        <p:txBody>
          <a:bodyPr wrap="square" rtlCol="0">
            <a:spAutoFit/>
          </a:bodyPr>
          <a:lstStyle/>
          <a:p>
            <a:r>
              <a:rPr lang="da-DK" dirty="0"/>
              <a:t>www.wound-qol.com</a:t>
            </a:r>
          </a:p>
        </p:txBody>
      </p:sp>
    </p:spTree>
    <p:extLst>
      <p:ext uri="{BB962C8B-B14F-4D97-AF65-F5344CB8AC3E}">
        <p14:creationId xmlns:p14="http://schemas.microsoft.com/office/powerpoint/2010/main" val="373050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213693"/>
            <a:ext cx="8716962" cy="574229"/>
          </a:xfrm>
        </p:spPr>
        <p:txBody>
          <a:bodyPr>
            <a:normAutofit fontScale="90000"/>
          </a:bodyPr>
          <a:lstStyle/>
          <a:p>
            <a:r>
              <a:rPr lang="da-DK" dirty="0"/>
              <a:t>Referencer </a:t>
            </a:r>
          </a:p>
        </p:txBody>
      </p:sp>
      <p:sp>
        <p:nvSpPr>
          <p:cNvPr id="3" name="Pladsholder til indhold 2"/>
          <p:cNvSpPr>
            <a:spLocks noGrp="1"/>
          </p:cNvSpPr>
          <p:nvPr>
            <p:ph sz="quarter" idx="13"/>
          </p:nvPr>
        </p:nvSpPr>
        <p:spPr>
          <a:xfrm>
            <a:off x="846039" y="789757"/>
            <a:ext cx="9055100" cy="5616624"/>
          </a:xfrm>
        </p:spPr>
        <p:txBody>
          <a:bodyPr>
            <a:noAutofit/>
          </a:bodyPr>
          <a:lstStyle/>
          <a:p>
            <a:pPr marL="0" indent="0">
              <a:buNone/>
            </a:pPr>
            <a:r>
              <a:rPr lang="en-US" sz="1000" dirty="0" err="1"/>
              <a:t>Ahronowitz</a:t>
            </a:r>
            <a:r>
              <a:rPr lang="en-US" sz="1000" dirty="0"/>
              <a:t> I, Harp J, </a:t>
            </a:r>
            <a:r>
              <a:rPr lang="en-US" sz="1000" dirty="0" err="1"/>
              <a:t>Shinkai</a:t>
            </a:r>
            <a:r>
              <a:rPr lang="en-US" sz="1000" dirty="0"/>
              <a:t> K. (2012): Etiology and Management of Pyoderma gangrenosum. A Comprehensive Review. </a:t>
            </a:r>
            <a:r>
              <a:rPr lang="en-GB" sz="1000" i="1" dirty="0"/>
              <a:t>Am J </a:t>
            </a:r>
            <a:r>
              <a:rPr lang="en-GB" sz="1000" i="1" dirty="0" err="1"/>
              <a:t>Clin</a:t>
            </a:r>
            <a:r>
              <a:rPr lang="en-GB" sz="1000" i="1" dirty="0"/>
              <a:t> </a:t>
            </a:r>
            <a:r>
              <a:rPr lang="en-GB" sz="1000" i="1" dirty="0" err="1"/>
              <a:t>Dermatol</a:t>
            </a:r>
            <a:r>
              <a:rPr lang="en-GB" sz="1000" dirty="0"/>
              <a:t>; </a:t>
            </a:r>
            <a:r>
              <a:rPr lang="en-US" sz="1000" dirty="0"/>
              <a:t>13(3): 191-211.</a:t>
            </a:r>
          </a:p>
          <a:p>
            <a:pPr marL="0" indent="0">
              <a:buNone/>
            </a:pPr>
            <a:r>
              <a:rPr lang="en-US" sz="1000" dirty="0" err="1"/>
              <a:t>Binus</a:t>
            </a:r>
            <a:r>
              <a:rPr lang="en-US" sz="1000" dirty="0"/>
              <a:t> AM, Qureshi AA, Li VW, et al. (2011): Pyoderma gangrenosum: a retrospective review of patient characteristics, comorbidities and therapy in 103 patients. </a:t>
            </a:r>
            <a:r>
              <a:rPr lang="en-US" sz="1000" i="1" dirty="0"/>
              <a:t>Br J </a:t>
            </a:r>
            <a:r>
              <a:rPr lang="en-US" sz="1000" i="1" dirty="0" err="1"/>
              <a:t>Dermatol</a:t>
            </a:r>
            <a:r>
              <a:rPr lang="en-US" sz="1000" i="1" dirty="0"/>
              <a:t> </a:t>
            </a:r>
            <a:r>
              <a:rPr lang="en-US" sz="1000" dirty="0"/>
              <a:t>; 165: 1244-50.</a:t>
            </a:r>
            <a:endParaRPr lang="da-DK" sz="1000" dirty="0"/>
          </a:p>
          <a:p>
            <a:pPr marL="0" lvl="0" indent="0">
              <a:buNone/>
            </a:pPr>
            <a:r>
              <a:rPr lang="en-US" sz="1000" dirty="0" err="1"/>
              <a:t>Gameiro</a:t>
            </a:r>
            <a:r>
              <a:rPr lang="en-US" sz="1000" dirty="0"/>
              <a:t> A, Pereira N, Cardoso JC et al. (2015): Pyoderma gangrenosum: challenges and solutions. </a:t>
            </a:r>
            <a:r>
              <a:rPr lang="en-US" sz="1000" i="1" dirty="0" err="1"/>
              <a:t>Clin</a:t>
            </a:r>
            <a:r>
              <a:rPr lang="en-US" sz="1000" i="1" dirty="0"/>
              <a:t> </a:t>
            </a:r>
            <a:r>
              <a:rPr lang="en-US" sz="1000" i="1" dirty="0" err="1"/>
              <a:t>Cosmet</a:t>
            </a:r>
            <a:r>
              <a:rPr lang="en-US" sz="1000" i="1" dirty="0"/>
              <a:t> </a:t>
            </a:r>
            <a:r>
              <a:rPr lang="en-US" sz="1000" i="1" dirty="0" err="1"/>
              <a:t>Investig</a:t>
            </a:r>
            <a:r>
              <a:rPr lang="en-US" sz="1000" i="1" dirty="0"/>
              <a:t> </a:t>
            </a:r>
            <a:r>
              <a:rPr lang="en-US" sz="1000" i="1" dirty="0" err="1"/>
              <a:t>Dermatol</a:t>
            </a:r>
            <a:r>
              <a:rPr lang="en-US" sz="1000" i="1" dirty="0"/>
              <a:t>;</a:t>
            </a:r>
            <a:r>
              <a:rPr lang="en-US" sz="1000" dirty="0"/>
              <a:t> 28; 8: 285-93.</a:t>
            </a:r>
          </a:p>
          <a:p>
            <a:pPr marL="0" lvl="0" indent="0">
              <a:buNone/>
            </a:pPr>
            <a:r>
              <a:rPr lang="en-US" sz="1000" dirty="0"/>
              <a:t>Ghazal AP, </a:t>
            </a:r>
            <a:r>
              <a:rPr lang="en-US" sz="1000" dirty="0" err="1"/>
              <a:t>Dissemond</a:t>
            </a:r>
            <a:r>
              <a:rPr lang="en-US" sz="1000" dirty="0"/>
              <a:t> J (2015): Therapy of pyoderma gangrenosum in Germany: results of a survey among wound experts. </a:t>
            </a:r>
            <a:r>
              <a:rPr lang="en-US" sz="1000" i="1" dirty="0"/>
              <a:t>J </a:t>
            </a:r>
            <a:r>
              <a:rPr lang="en-US" sz="1000" i="1" dirty="0" err="1"/>
              <a:t>DtschDermatol</a:t>
            </a:r>
            <a:r>
              <a:rPr lang="en-US" sz="1000" i="1" dirty="0"/>
              <a:t> </a:t>
            </a:r>
            <a:r>
              <a:rPr lang="en-US" sz="1000" i="1" dirty="0" err="1"/>
              <a:t>Ges</a:t>
            </a:r>
            <a:r>
              <a:rPr lang="en-US" sz="1000" dirty="0"/>
              <a:t>; 13(4): 317–324.</a:t>
            </a:r>
          </a:p>
          <a:p>
            <a:pPr marL="0" indent="0">
              <a:buNone/>
            </a:pPr>
            <a:r>
              <a:rPr lang="en-US" sz="1000" dirty="0"/>
              <a:t>Hemp L, Hall S. (2009): Pyoderma gangrenosum: from misdiagnosis to recogni­tion, a personal perspective. </a:t>
            </a:r>
            <a:r>
              <a:rPr lang="en-US" sz="1000" i="1" dirty="0"/>
              <a:t>J Wound Care</a:t>
            </a:r>
            <a:r>
              <a:rPr lang="en-US" sz="1000" dirty="0"/>
              <a:t>; 18(12): 521–526.</a:t>
            </a:r>
            <a:endParaRPr lang="da-DK" sz="1000" dirty="0"/>
          </a:p>
          <a:p>
            <a:pPr marL="0" lvl="0" indent="0">
              <a:buNone/>
            </a:pPr>
            <a:r>
              <a:rPr lang="da-DK" sz="1000" dirty="0"/>
              <a:t>Herberger K. (2016): Pyoderma Gangrenosum. </a:t>
            </a:r>
            <a:r>
              <a:rPr lang="da-DK" sz="1000" i="1" dirty="0" err="1"/>
              <a:t>Hautarzt</a:t>
            </a:r>
            <a:r>
              <a:rPr lang="da-DK" sz="1000" dirty="0"/>
              <a:t>; 67(9): 753-63.</a:t>
            </a:r>
          </a:p>
          <a:p>
            <a:pPr marL="0" lvl="0" indent="0">
              <a:buNone/>
            </a:pPr>
            <a:r>
              <a:rPr lang="da-DK" sz="1000" dirty="0" err="1"/>
              <a:t>Jockenhofer</a:t>
            </a:r>
            <a:r>
              <a:rPr lang="da-DK" sz="1000" dirty="0"/>
              <a:t> F. et al. (2018): The PARACELSUS score: A </a:t>
            </a:r>
            <a:r>
              <a:rPr lang="da-DK" sz="1000" dirty="0" err="1"/>
              <a:t>novel</a:t>
            </a:r>
            <a:r>
              <a:rPr lang="da-DK" sz="1000" dirty="0"/>
              <a:t> </a:t>
            </a:r>
            <a:r>
              <a:rPr lang="da-DK" sz="1000" dirty="0" err="1"/>
              <a:t>diagnostic</a:t>
            </a:r>
            <a:r>
              <a:rPr lang="da-DK" sz="1000" dirty="0"/>
              <a:t> </a:t>
            </a:r>
            <a:r>
              <a:rPr lang="da-DK" sz="1000" dirty="0" err="1"/>
              <a:t>tool</a:t>
            </a:r>
            <a:r>
              <a:rPr lang="da-DK" sz="1000" dirty="0"/>
              <a:t> for </a:t>
            </a:r>
            <a:r>
              <a:rPr lang="da-DK" sz="1000" dirty="0" err="1"/>
              <a:t>pyoderma</a:t>
            </a:r>
            <a:r>
              <a:rPr lang="da-DK" sz="1000" dirty="0"/>
              <a:t> </a:t>
            </a:r>
            <a:r>
              <a:rPr lang="da-DK" sz="1000" dirty="0" err="1"/>
              <a:t>gangrenosum</a:t>
            </a:r>
            <a:r>
              <a:rPr lang="da-DK" sz="1000" dirty="0"/>
              <a:t>. </a:t>
            </a:r>
            <a:r>
              <a:rPr lang="en-US" sz="1000" dirty="0"/>
              <a:t>The British journal of dermatology; 02: 1365-2133</a:t>
            </a:r>
            <a:endParaRPr lang="da-DK" sz="1000" dirty="0"/>
          </a:p>
          <a:p>
            <a:pPr marL="0" lvl="0" indent="0">
              <a:buNone/>
            </a:pPr>
            <a:r>
              <a:rPr lang="da-DK" sz="1000" dirty="0" err="1"/>
              <a:t>Jockenhöfer</a:t>
            </a:r>
            <a:r>
              <a:rPr lang="da-DK" sz="1000" dirty="0"/>
              <a:t> F, Herberger K, </a:t>
            </a:r>
            <a:r>
              <a:rPr lang="da-DK" sz="1000" dirty="0" err="1"/>
              <a:t>Schaller</a:t>
            </a:r>
            <a:r>
              <a:rPr lang="da-DK" sz="1000" dirty="0"/>
              <a:t> J et al. </a:t>
            </a:r>
            <a:r>
              <a:rPr lang="en-US" sz="1000" dirty="0"/>
              <a:t>(2016): </a:t>
            </a:r>
            <a:r>
              <a:rPr lang="en-US" sz="1000" dirty="0" err="1"/>
              <a:t>Tricenter</a:t>
            </a:r>
            <a:r>
              <a:rPr lang="en-US" sz="1000" dirty="0"/>
              <a:t> analysis of cofactors and comorbidity in patients with pyoderma gangrenosum. </a:t>
            </a:r>
            <a:r>
              <a:rPr lang="en-US" sz="1000" i="1" dirty="0"/>
              <a:t>J </a:t>
            </a:r>
            <a:r>
              <a:rPr lang="en-US" sz="1000" i="1" dirty="0" err="1"/>
              <a:t>Dtsch</a:t>
            </a:r>
            <a:r>
              <a:rPr lang="en-US" sz="1000" i="1" dirty="0"/>
              <a:t> Dermatol </a:t>
            </a:r>
            <a:r>
              <a:rPr lang="en-US" sz="1000" i="1" dirty="0" err="1"/>
              <a:t>Ges</a:t>
            </a:r>
            <a:r>
              <a:rPr lang="en-US" sz="1000" i="1" dirty="0"/>
              <a:t>.</a:t>
            </a:r>
            <a:r>
              <a:rPr lang="en-US" sz="1000" dirty="0"/>
              <a:t>; 14(10): 1023-1030. </a:t>
            </a:r>
          </a:p>
          <a:p>
            <a:pPr marL="0" indent="0">
              <a:buNone/>
            </a:pPr>
            <a:r>
              <a:rPr lang="da-DK" sz="1000" dirty="0"/>
              <a:t>Knudsen JT,  Hansen JM. (2017): PYODERMA GANGRENOSUM - et smertensbarn. Bladet sår; nr. 3.</a:t>
            </a:r>
            <a:endParaRPr lang="en-US" sz="1000" dirty="0"/>
          </a:p>
          <a:p>
            <a:pPr marL="0" lvl="0" indent="0">
              <a:buNone/>
            </a:pPr>
            <a:r>
              <a:rPr lang="da-DK" sz="1000" dirty="0"/>
              <a:t>Maverakis, E. (2018): </a:t>
            </a:r>
            <a:r>
              <a:rPr lang="en-US" sz="1000" dirty="0"/>
              <a:t>Diagnostic Criteria of Ulcerative Pyoderma Gangrenosum: A Delphi Consensus of International Experts. </a:t>
            </a:r>
            <a:r>
              <a:rPr lang="da-DK" sz="1000" dirty="0"/>
              <a:t>JAMA </a:t>
            </a:r>
            <a:r>
              <a:rPr lang="da-DK" sz="1000" dirty="0" err="1"/>
              <a:t>Dermatol</a:t>
            </a:r>
            <a:r>
              <a:rPr lang="da-DK" sz="1000" dirty="0"/>
              <a:t>; 2168-6068.</a:t>
            </a:r>
          </a:p>
          <a:p>
            <a:pPr marL="0" lvl="0" indent="0">
              <a:buNone/>
            </a:pPr>
            <a:r>
              <a:rPr lang="en-US" sz="1000" dirty="0"/>
              <a:t>Patel F, Fitzmaurice S, Duong C, et al. (2015): Effective Strategies for the Management of Pyoderma Gangrenosum: A Comprehensive Review. </a:t>
            </a:r>
            <a:r>
              <a:rPr lang="en-US" sz="1000" i="1" dirty="0" err="1"/>
              <a:t>Acta</a:t>
            </a:r>
            <a:r>
              <a:rPr lang="en-US" sz="1000" i="1" dirty="0"/>
              <a:t> </a:t>
            </a:r>
            <a:r>
              <a:rPr lang="en-US" sz="1000" i="1" dirty="0" err="1"/>
              <a:t>Derm</a:t>
            </a:r>
            <a:r>
              <a:rPr lang="en-US" sz="1000" i="1" dirty="0"/>
              <a:t> </a:t>
            </a:r>
            <a:r>
              <a:rPr lang="en-US" sz="1000" i="1" dirty="0" err="1"/>
              <a:t>Venereol</a:t>
            </a:r>
            <a:r>
              <a:rPr lang="en-US" sz="1000" dirty="0"/>
              <a:t>; 95(5): 525-31.</a:t>
            </a:r>
          </a:p>
          <a:p>
            <a:pPr marL="0" indent="0">
              <a:buNone/>
            </a:pPr>
            <a:r>
              <a:rPr lang="da-DK" sz="1000" dirty="0" err="1"/>
              <a:t>Pereira</a:t>
            </a:r>
            <a:r>
              <a:rPr lang="da-DK" sz="1000" dirty="0"/>
              <a:t> N, Brites MM, </a:t>
            </a:r>
            <a:r>
              <a:rPr lang="da-DK" sz="1000" dirty="0" err="1"/>
              <a:t>Gonçalo</a:t>
            </a:r>
            <a:r>
              <a:rPr lang="da-DK" sz="1000" dirty="0"/>
              <a:t> M et al. </a:t>
            </a:r>
            <a:r>
              <a:rPr lang="en-US" sz="1000" dirty="0"/>
              <a:t>(2013):Pyoderma gangrenosum – a review of 24 cases observed over 10 years. </a:t>
            </a:r>
            <a:r>
              <a:rPr lang="en-US" sz="1000" i="1" dirty="0" err="1"/>
              <a:t>Int</a:t>
            </a:r>
            <a:r>
              <a:rPr lang="en-US" sz="1000" i="1" dirty="0"/>
              <a:t> J </a:t>
            </a:r>
            <a:r>
              <a:rPr lang="en-US" sz="1000" i="1" dirty="0" err="1"/>
              <a:t>Dermatol</a:t>
            </a:r>
            <a:r>
              <a:rPr lang="en-US" sz="1000" dirty="0"/>
              <a:t>; 52(8): 938–945.</a:t>
            </a:r>
            <a:endParaRPr lang="da-DK" sz="1000" dirty="0"/>
          </a:p>
          <a:p>
            <a:pPr marL="0" lvl="0" indent="0">
              <a:buNone/>
            </a:pPr>
            <a:r>
              <a:rPr lang="da-DK" sz="1000" dirty="0"/>
              <a:t>Su WP, Davis MD, </a:t>
            </a:r>
            <a:r>
              <a:rPr lang="da-DK" sz="1000" dirty="0" err="1"/>
              <a:t>Weenig</a:t>
            </a:r>
            <a:r>
              <a:rPr lang="da-DK" sz="1000" dirty="0"/>
              <a:t> RH et al. </a:t>
            </a:r>
            <a:r>
              <a:rPr lang="en-US" sz="1000" dirty="0"/>
              <a:t>(2004): Pyoderma gan­grenosum: clinicopathologic correlation and proposed diagnostic criteria. </a:t>
            </a:r>
            <a:r>
              <a:rPr lang="en-US" sz="1000" i="1" dirty="0" err="1"/>
              <a:t>Int</a:t>
            </a:r>
            <a:r>
              <a:rPr lang="en-US" sz="1000" i="1" dirty="0"/>
              <a:t> J </a:t>
            </a:r>
            <a:r>
              <a:rPr lang="en-US" sz="1000" i="1" dirty="0" err="1"/>
              <a:t>Dermatol</a:t>
            </a:r>
            <a:r>
              <a:rPr lang="en-US" sz="1000" dirty="0"/>
              <a:t>; 43(11): 790–800.</a:t>
            </a:r>
            <a:br>
              <a:rPr lang="da-DK" sz="900" b="1" dirty="0"/>
            </a:br>
            <a:endParaRPr lang="da-DK" sz="1000" dirty="0"/>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21</a:t>
            </a:fld>
            <a:endParaRPr lang="da-DK"/>
          </a:p>
        </p:txBody>
      </p:sp>
    </p:spTree>
    <p:extLst>
      <p:ext uri="{BB962C8B-B14F-4D97-AF65-F5344CB8AC3E}">
        <p14:creationId xmlns:p14="http://schemas.microsoft.com/office/powerpoint/2010/main" val="153442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74231" y="1437829"/>
            <a:ext cx="4780862" cy="47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22</a:t>
            </a:fld>
            <a:endParaRPr lang="da-DK"/>
          </a:p>
        </p:txBody>
      </p:sp>
      <p:sp>
        <p:nvSpPr>
          <p:cNvPr id="6" name="Tekstboks 5"/>
          <p:cNvSpPr txBox="1"/>
          <p:nvPr/>
        </p:nvSpPr>
        <p:spPr>
          <a:xfrm>
            <a:off x="2191703" y="645741"/>
            <a:ext cx="6552728" cy="646331"/>
          </a:xfrm>
          <a:prstGeom prst="rect">
            <a:avLst/>
          </a:prstGeom>
          <a:noFill/>
        </p:spPr>
        <p:txBody>
          <a:bodyPr wrap="square" rtlCol="0">
            <a:spAutoFit/>
          </a:bodyPr>
          <a:lstStyle/>
          <a:p>
            <a:r>
              <a:rPr lang="da-DK" sz="3600" dirty="0"/>
              <a:t>Tak for opmærksomheden</a:t>
            </a:r>
          </a:p>
        </p:txBody>
      </p:sp>
    </p:spTree>
    <p:extLst>
      <p:ext uri="{BB962C8B-B14F-4D97-AF65-F5344CB8AC3E}">
        <p14:creationId xmlns:p14="http://schemas.microsoft.com/office/powerpoint/2010/main" val="246813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z="3200" dirty="0"/>
              <a:t>…så ondt kan man da ikke ha’ </a:t>
            </a:r>
            <a:br>
              <a:rPr lang="da-DK" sz="3200" dirty="0"/>
            </a:br>
            <a:r>
              <a:rPr lang="da-DK" sz="3200" dirty="0"/>
              <a:t>i så lille et sår!</a:t>
            </a:r>
          </a:p>
        </p:txBody>
      </p:sp>
      <p:sp>
        <p:nvSpPr>
          <p:cNvPr id="7" name="Pladsholder til indhold 6"/>
          <p:cNvSpPr>
            <a:spLocks noGrp="1"/>
          </p:cNvSpPr>
          <p:nvPr>
            <p:ph sz="quarter" idx="13"/>
          </p:nvPr>
        </p:nvSpPr>
        <p:spPr>
          <a:xfrm>
            <a:off x="638970" y="5111447"/>
            <a:ext cx="9055100" cy="1312069"/>
          </a:xfrm>
        </p:spPr>
        <p:txBody>
          <a:bodyPr/>
          <a:lstStyle/>
          <a:p>
            <a:pPr marL="0" indent="0">
              <a:buNone/>
            </a:pPr>
            <a:r>
              <a:rPr lang="da-DK" dirty="0"/>
              <a:t>PG er en af de mest smertefulde tilstande indenfor kroniske sår.</a:t>
            </a:r>
          </a:p>
          <a:p>
            <a:pPr marL="0" indent="0">
              <a:buNone/>
            </a:pPr>
            <a:endParaRPr lang="da-DK" dirty="0"/>
          </a:p>
        </p:txBody>
      </p:sp>
      <p:sp>
        <p:nvSpPr>
          <p:cNvPr id="5" name="Pladsholder til dato 4"/>
          <p:cNvSpPr>
            <a:spLocks noGrp="1"/>
          </p:cNvSpPr>
          <p:nvPr>
            <p:ph type="dt" sz="half" idx="10"/>
          </p:nvPr>
        </p:nvSpPr>
        <p:spPr/>
        <p:txBody>
          <a:bodyPr/>
          <a:lstStyle/>
          <a:p>
            <a:pPr>
              <a:defRPr/>
            </a:pPr>
            <a:fld id="{F9708E5A-22A8-4A81-8EB5-161300C62C23}"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9C46B17E-A846-4324-BD46-4CAFE12F3EAF}" type="slidenum">
              <a:rPr lang="da-DK" smtClean="0"/>
              <a:pPr>
                <a:defRPr/>
              </a:pPr>
              <a:t>3</a:t>
            </a:fld>
            <a:endParaRPr lang="da-DK"/>
          </a:p>
        </p:txBody>
      </p:sp>
      <p:pic>
        <p:nvPicPr>
          <p:cNvPr id="8" name="Billede 7" descr="H:\foto\EL\IMG_0486 271016"/>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36161" y="2415858"/>
            <a:ext cx="2820571" cy="2304672"/>
          </a:xfrm>
          <a:prstGeom prst="rect">
            <a:avLst/>
          </a:prstGeom>
          <a:noFill/>
          <a:ln>
            <a:noFill/>
          </a:ln>
        </p:spPr>
      </p:pic>
      <p:pic>
        <p:nvPicPr>
          <p:cNvPr id="9" name="Picture 9" descr="H:\foto\GDJ 0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400" y="2098133"/>
            <a:ext cx="2160240" cy="2880347"/>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descr="H:\foto\us\Billede 1103 aug 20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9358" y="2157907"/>
            <a:ext cx="1944216" cy="2820573"/>
          </a:xfrm>
          <a:prstGeom prst="rect">
            <a:avLst/>
          </a:prstGeom>
          <a:noFill/>
          <a:ln>
            <a:noFill/>
          </a:ln>
        </p:spPr>
      </p:pic>
    </p:spTree>
    <p:extLst>
      <p:ext uri="{BB962C8B-B14F-4D97-AF65-F5344CB8AC3E}">
        <p14:creationId xmlns:p14="http://schemas.microsoft.com/office/powerpoint/2010/main" val="990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719138" y="357709"/>
            <a:ext cx="9055100" cy="6264696"/>
          </a:xfrm>
        </p:spPr>
        <p:txBody>
          <a:bodyPr>
            <a:normAutofit/>
          </a:bodyPr>
          <a:lstStyle/>
          <a:p>
            <a:pPr marL="0" indent="0">
              <a:buFontTx/>
              <a:buNone/>
              <a:defRPr/>
            </a:pPr>
            <a:r>
              <a:rPr lang="da-DK" sz="3200" b="1" dirty="0"/>
              <a:t>Pyoderma gangrenosum (PG)</a:t>
            </a:r>
          </a:p>
          <a:p>
            <a:pPr marL="0" indent="0">
              <a:buFontTx/>
              <a:buNone/>
              <a:defRPr/>
            </a:pPr>
            <a:endParaRPr lang="da-DK" b="1" dirty="0"/>
          </a:p>
          <a:p>
            <a:pPr>
              <a:lnSpc>
                <a:spcPct val="150000"/>
              </a:lnSpc>
              <a:defRPr/>
            </a:pPr>
            <a:r>
              <a:rPr lang="da-DK" sz="2600" dirty="0"/>
              <a:t>PG blev første gang beskrevet af fransk læge i 1916¹</a:t>
            </a:r>
          </a:p>
          <a:p>
            <a:pPr>
              <a:lnSpc>
                <a:spcPct val="150000"/>
              </a:lnSpc>
              <a:defRPr/>
            </a:pPr>
            <a:r>
              <a:rPr lang="da-DK" sz="2600" dirty="0"/>
              <a:t>Årsagen til PG er ukendt </a:t>
            </a:r>
          </a:p>
          <a:p>
            <a:pPr lvl="0"/>
            <a:r>
              <a:rPr lang="da-DK" sz="2600" dirty="0"/>
              <a:t>Enighed om at årsagen er immunologisk²</a:t>
            </a:r>
          </a:p>
          <a:p>
            <a:pPr>
              <a:lnSpc>
                <a:spcPct val="150000"/>
              </a:lnSpc>
              <a:defRPr/>
            </a:pPr>
            <a:r>
              <a:rPr lang="da-DK" sz="2600" dirty="0"/>
              <a:t>Sjælden type af </a:t>
            </a:r>
            <a:r>
              <a:rPr lang="da-DK" sz="2600" dirty="0" err="1"/>
              <a:t>Neutrofil</a:t>
            </a:r>
            <a:r>
              <a:rPr lang="da-DK" sz="2600" dirty="0"/>
              <a:t> </a:t>
            </a:r>
            <a:r>
              <a:rPr lang="da-DK" sz="2600" dirty="0" err="1"/>
              <a:t>dermatose</a:t>
            </a:r>
            <a:r>
              <a:rPr lang="da-DK" sz="2600" dirty="0"/>
              <a:t> </a:t>
            </a:r>
          </a:p>
          <a:p>
            <a:pPr>
              <a:lnSpc>
                <a:spcPct val="150000"/>
              </a:lnSpc>
              <a:defRPr/>
            </a:pPr>
            <a:r>
              <a:rPr lang="da-DK" sz="2600" dirty="0"/>
              <a:t>prævalens på 3-10 patienter/million indbyggere³</a:t>
            </a:r>
          </a:p>
          <a:p>
            <a:pPr marL="0" indent="0">
              <a:buNone/>
            </a:pPr>
            <a:endParaRPr lang="da-DK" dirty="0"/>
          </a:p>
          <a:p>
            <a:pPr marL="0" indent="0">
              <a:buNone/>
            </a:pPr>
            <a:r>
              <a:rPr lang="da-DK" sz="1100" dirty="0"/>
              <a:t>¹Ahronowitz I et al. (2012)</a:t>
            </a:r>
          </a:p>
          <a:p>
            <a:pPr marL="0" indent="0">
              <a:buNone/>
            </a:pPr>
            <a:r>
              <a:rPr lang="da-DK" sz="1100" dirty="0"/>
              <a:t>²Herberger K (2016)</a:t>
            </a:r>
          </a:p>
          <a:p>
            <a:pPr marL="0" indent="0">
              <a:buNone/>
            </a:pPr>
            <a:r>
              <a:rPr lang="da-DK" sz="1100" dirty="0"/>
              <a:t>³Patel F et al. (2015)</a:t>
            </a:r>
          </a:p>
          <a:p>
            <a:pPr marL="0" indent="0">
              <a:buNone/>
            </a:pPr>
            <a:endParaRPr lang="da-DK" sz="1100" dirty="0"/>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dirty="0"/>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4</a:t>
            </a:fld>
            <a:endParaRPr lang="da-DK"/>
          </a:p>
        </p:txBody>
      </p:sp>
    </p:spTree>
    <p:extLst>
      <p:ext uri="{BB962C8B-B14F-4D97-AF65-F5344CB8AC3E}">
        <p14:creationId xmlns:p14="http://schemas.microsoft.com/office/powerpoint/2010/main" val="219906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dsholder til indhold 1"/>
          <p:cNvSpPr>
            <a:spLocks noGrp="1"/>
          </p:cNvSpPr>
          <p:nvPr>
            <p:ph sz="quarter" idx="13"/>
          </p:nvPr>
        </p:nvSpPr>
        <p:spPr>
          <a:xfrm>
            <a:off x="630015" y="1077789"/>
            <a:ext cx="9144000" cy="4680520"/>
          </a:xfrm>
        </p:spPr>
        <p:txBody>
          <a:bodyPr>
            <a:normAutofit lnSpcReduction="10000"/>
          </a:bodyPr>
          <a:lstStyle/>
          <a:p>
            <a:pPr marL="0" indent="0" algn="ctr">
              <a:buFontTx/>
              <a:buNone/>
            </a:pPr>
            <a:r>
              <a:rPr lang="da-DK" altLang="da-DK" sz="3600" b="1" dirty="0"/>
              <a:t>5 subtyper af PG </a:t>
            </a:r>
          </a:p>
          <a:p>
            <a:pPr marL="0" indent="0" algn="ctr">
              <a:buFontTx/>
              <a:buNone/>
            </a:pPr>
            <a:endParaRPr lang="da-DK" altLang="da-DK" sz="1800" b="1" dirty="0"/>
          </a:p>
          <a:p>
            <a:pPr marL="1701800" lvl="1" indent="0">
              <a:lnSpc>
                <a:spcPct val="150000"/>
              </a:lnSpc>
              <a:buFontTx/>
              <a:buAutoNum type="arabicPeriod"/>
            </a:pPr>
            <a:r>
              <a:rPr lang="da-DK" altLang="da-DK" sz="2800" dirty="0"/>
              <a:t>Klassisk (</a:t>
            </a:r>
            <a:r>
              <a:rPr lang="da-DK" altLang="da-DK" sz="2800" dirty="0" err="1"/>
              <a:t>ulcerativ</a:t>
            </a:r>
            <a:r>
              <a:rPr lang="da-DK" altLang="da-DK" sz="2800" dirty="0"/>
              <a:t>) 70%</a:t>
            </a:r>
          </a:p>
          <a:p>
            <a:pPr marL="1701800" lvl="1" indent="0">
              <a:lnSpc>
                <a:spcPct val="150000"/>
              </a:lnSpc>
              <a:buFontTx/>
              <a:buAutoNum type="arabicPeriod"/>
            </a:pPr>
            <a:r>
              <a:rPr lang="da-DK" altLang="da-DK" sz="2800" dirty="0" err="1"/>
              <a:t>Bulløs</a:t>
            </a:r>
            <a:endParaRPr lang="da-DK" altLang="da-DK" sz="2800" dirty="0"/>
          </a:p>
          <a:p>
            <a:pPr marL="1701800" lvl="1" indent="0">
              <a:lnSpc>
                <a:spcPct val="150000"/>
              </a:lnSpc>
              <a:buFontTx/>
              <a:buAutoNum type="arabicPeriod"/>
            </a:pPr>
            <a:r>
              <a:rPr lang="da-DK" altLang="da-DK" sz="2800" dirty="0" err="1"/>
              <a:t>Pustuløs</a:t>
            </a:r>
            <a:endParaRPr lang="da-DK" altLang="da-DK" sz="2800" dirty="0"/>
          </a:p>
          <a:p>
            <a:pPr marL="1701800" lvl="1" indent="0">
              <a:lnSpc>
                <a:spcPct val="150000"/>
              </a:lnSpc>
              <a:buFontTx/>
              <a:buAutoNum type="arabicPeriod"/>
            </a:pPr>
            <a:r>
              <a:rPr lang="da-DK" altLang="da-DK" sz="2800" dirty="0"/>
              <a:t>Vegetativ</a:t>
            </a:r>
          </a:p>
          <a:p>
            <a:pPr marL="1701800" lvl="1" indent="0">
              <a:lnSpc>
                <a:spcPct val="150000"/>
              </a:lnSpc>
              <a:buFontTx/>
              <a:buAutoNum type="arabicPeriod"/>
            </a:pPr>
            <a:r>
              <a:rPr lang="da-DK" altLang="da-DK" sz="2800" dirty="0"/>
              <a:t>Peristomal</a:t>
            </a:r>
            <a:r>
              <a:rPr lang="da-DK" sz="2800" dirty="0"/>
              <a:t>¹</a:t>
            </a:r>
            <a:r>
              <a:rPr lang="da-DK" sz="2800" dirty="0">
                <a:latin typeface="Palatino Linotype"/>
              </a:rPr>
              <a:t>′</a:t>
            </a:r>
            <a:r>
              <a:rPr lang="da-DK" sz="2800" dirty="0"/>
              <a:t>²</a:t>
            </a:r>
            <a:r>
              <a:rPr lang="da-DK" sz="2800" dirty="0">
                <a:latin typeface="Palatino Linotype"/>
              </a:rPr>
              <a:t>′</a:t>
            </a:r>
            <a:r>
              <a:rPr lang="da-DK" sz="2800" b="1" dirty="0">
                <a:latin typeface="Calibri"/>
              </a:rPr>
              <a:t>⁴</a:t>
            </a:r>
            <a:r>
              <a:rPr lang="da-DK" altLang="da-DK" sz="2800" dirty="0"/>
              <a:t> </a:t>
            </a:r>
          </a:p>
          <a:p>
            <a:pPr marL="0" indent="0">
              <a:buNone/>
            </a:pPr>
            <a:endParaRPr lang="da-DK" sz="1100" dirty="0"/>
          </a:p>
          <a:p>
            <a:pPr marL="1701800" lvl="1" indent="0">
              <a:lnSpc>
                <a:spcPct val="150000"/>
              </a:lnSpc>
              <a:buNone/>
            </a:pPr>
            <a:endParaRPr lang="da-DK" altLang="da-DK" sz="1100" dirty="0"/>
          </a:p>
        </p:txBody>
      </p:sp>
      <p:sp>
        <p:nvSpPr>
          <p:cNvPr id="2" name="Tekstboks 1"/>
          <p:cNvSpPr txBox="1"/>
          <p:nvPr/>
        </p:nvSpPr>
        <p:spPr>
          <a:xfrm>
            <a:off x="1854151" y="6114831"/>
            <a:ext cx="2880320" cy="600164"/>
          </a:xfrm>
          <a:prstGeom prst="rect">
            <a:avLst/>
          </a:prstGeom>
          <a:noFill/>
        </p:spPr>
        <p:txBody>
          <a:bodyPr wrap="square" rtlCol="0">
            <a:spAutoFit/>
          </a:bodyPr>
          <a:lstStyle/>
          <a:p>
            <a:pPr marL="0" indent="0">
              <a:buNone/>
            </a:pPr>
            <a:r>
              <a:rPr lang="da-DK" sz="1100" dirty="0"/>
              <a:t>¹Ahronowitz I et al. (2012)</a:t>
            </a:r>
          </a:p>
          <a:p>
            <a:pPr marL="0" indent="0">
              <a:buNone/>
            </a:pPr>
            <a:r>
              <a:rPr lang="da-DK" sz="1100" dirty="0"/>
              <a:t>²Herberger K (2016)</a:t>
            </a:r>
          </a:p>
          <a:p>
            <a:pPr marL="0" indent="0">
              <a:buNone/>
            </a:pPr>
            <a:r>
              <a:rPr lang="da-DK" sz="1100" dirty="0">
                <a:latin typeface="Palatino Linotype"/>
              </a:rPr>
              <a:t>⁴</a:t>
            </a:r>
            <a:r>
              <a:rPr lang="da-DK" sz="1100" dirty="0" err="1"/>
              <a:t>Gameiro</a:t>
            </a:r>
            <a:r>
              <a:rPr lang="da-DK" sz="1100" dirty="0"/>
              <a:t> A  et al . (2015)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702023" y="1221805"/>
            <a:ext cx="9217024" cy="5688632"/>
          </a:xfrm>
        </p:spPr>
        <p:txBody>
          <a:bodyPr>
            <a:normAutofit fontScale="92500" lnSpcReduction="10000"/>
          </a:bodyPr>
          <a:lstStyle/>
          <a:p>
            <a:pPr eaLnBrk="1" hangingPunct="1">
              <a:spcAft>
                <a:spcPts val="600"/>
              </a:spcAft>
            </a:pPr>
            <a:r>
              <a:rPr lang="da-DK" altLang="da-DK" sz="3300" dirty="0"/>
              <a:t>Underliggende lidelse ses ofte </a:t>
            </a:r>
            <a:r>
              <a:rPr lang="da-DK" altLang="da-DK" sz="3300" dirty="0">
                <a:latin typeface="Palatino Linotype"/>
              </a:rPr>
              <a:t>⁴′⁵</a:t>
            </a:r>
            <a:endParaRPr lang="da-DK" altLang="da-DK" sz="3300" dirty="0"/>
          </a:p>
          <a:p>
            <a:pPr eaLnBrk="1" hangingPunct="1">
              <a:spcAft>
                <a:spcPts val="600"/>
              </a:spcAft>
            </a:pPr>
            <a:r>
              <a:rPr lang="da-DK" altLang="da-DK" sz="3300" dirty="0"/>
              <a:t>PG opstår ofte efter traume </a:t>
            </a:r>
          </a:p>
          <a:p>
            <a:pPr eaLnBrk="1" hangingPunct="1">
              <a:spcBef>
                <a:spcPts val="1200"/>
              </a:spcBef>
              <a:spcAft>
                <a:spcPts val="600"/>
              </a:spcAft>
            </a:pPr>
            <a:r>
              <a:rPr lang="da-DK" altLang="da-DK" sz="3300" dirty="0"/>
              <a:t>Oftest i alderen 30 til 80 år </a:t>
            </a:r>
            <a:r>
              <a:rPr lang="da-DK" sz="3300" dirty="0"/>
              <a:t>¹</a:t>
            </a:r>
            <a:r>
              <a:rPr lang="da-DK" sz="3300" dirty="0">
                <a:latin typeface="Palatino Linotype"/>
              </a:rPr>
              <a:t>’</a:t>
            </a:r>
            <a:r>
              <a:rPr lang="da-DK" altLang="da-DK" sz="3300" dirty="0"/>
              <a:t>³’</a:t>
            </a:r>
            <a:r>
              <a:rPr lang="da-DK" altLang="da-DK" sz="3300" dirty="0">
                <a:latin typeface="Palatino Linotype"/>
              </a:rPr>
              <a:t>⁶</a:t>
            </a:r>
            <a:endParaRPr lang="da-DK" altLang="da-DK" sz="3300" dirty="0"/>
          </a:p>
          <a:p>
            <a:pPr eaLnBrk="1" hangingPunct="1">
              <a:spcBef>
                <a:spcPts val="1200"/>
              </a:spcBef>
              <a:spcAft>
                <a:spcPts val="600"/>
              </a:spcAft>
            </a:pPr>
            <a:r>
              <a:rPr lang="da-DK" altLang="da-DK" sz="3300" dirty="0"/>
              <a:t>Næsten ligelig fordeling mellem  køn</a:t>
            </a:r>
          </a:p>
          <a:p>
            <a:pPr eaLnBrk="1" hangingPunct="1">
              <a:lnSpc>
                <a:spcPct val="150000"/>
              </a:lnSpc>
              <a:spcAft>
                <a:spcPts val="600"/>
              </a:spcAft>
            </a:pPr>
            <a:r>
              <a:rPr lang="da-DK" altLang="da-DK" sz="3300" dirty="0"/>
              <a:t>Varighed fra måneder til flere år</a:t>
            </a:r>
          </a:p>
          <a:p>
            <a:pPr eaLnBrk="1" hangingPunct="1">
              <a:spcAft>
                <a:spcPts val="600"/>
              </a:spcAft>
            </a:pPr>
            <a:r>
              <a:rPr lang="da-DK" altLang="da-DK" sz="3300" dirty="0"/>
              <a:t>3 gange højere dødelighed³</a:t>
            </a:r>
            <a:endParaRPr lang="da-DK" sz="3300" dirty="0"/>
          </a:p>
          <a:p>
            <a:pPr marL="0" indent="0" eaLnBrk="1" hangingPunct="1">
              <a:buNone/>
            </a:pPr>
            <a:r>
              <a:rPr lang="da-DK" sz="1100" dirty="0"/>
              <a:t>¹Ahronowitz I et al (2012),</a:t>
            </a:r>
            <a:r>
              <a:rPr lang="da-DK" sz="1100" dirty="0">
                <a:latin typeface="Palatino Linotype"/>
              </a:rPr>
              <a:t>⁴</a:t>
            </a:r>
            <a:r>
              <a:rPr lang="da-DK" sz="1100" dirty="0" err="1"/>
              <a:t>Gameiro</a:t>
            </a:r>
            <a:r>
              <a:rPr lang="da-DK" sz="1100" dirty="0"/>
              <a:t> A  et al.  (2015)</a:t>
            </a:r>
          </a:p>
          <a:p>
            <a:pPr marL="0" indent="0" eaLnBrk="1" hangingPunct="1">
              <a:buNone/>
            </a:pPr>
            <a:r>
              <a:rPr lang="da-DK" sz="1100" dirty="0">
                <a:latin typeface="Palatino Linotype"/>
              </a:rPr>
              <a:t>⁵</a:t>
            </a:r>
            <a:r>
              <a:rPr lang="da-DK" sz="1100" dirty="0" err="1"/>
              <a:t>Binus</a:t>
            </a:r>
            <a:r>
              <a:rPr lang="da-DK" sz="1100" dirty="0"/>
              <a:t> AM et al (2011), </a:t>
            </a:r>
            <a:r>
              <a:rPr lang="da-DK" sz="1100" dirty="0">
                <a:latin typeface="Palatino Linotype"/>
              </a:rPr>
              <a:t>⁶</a:t>
            </a:r>
            <a:r>
              <a:rPr lang="da-DK" sz="1100" dirty="0"/>
              <a:t>Ghazal AP et al. (2013)</a:t>
            </a:r>
          </a:p>
          <a:p>
            <a:pPr marL="0" indent="0" eaLnBrk="1" hangingPunct="1">
              <a:buNone/>
            </a:pPr>
            <a:r>
              <a:rPr lang="da-DK" sz="1100" dirty="0">
                <a:latin typeface="Palatino Linotype"/>
              </a:rPr>
              <a:t>⁷</a:t>
            </a:r>
            <a:r>
              <a:rPr lang="da-DK" sz="1100" dirty="0" err="1"/>
              <a:t>Jockenhöfer</a:t>
            </a:r>
            <a:r>
              <a:rPr lang="da-DK" sz="1100" dirty="0"/>
              <a:t> F et al. (2016)</a:t>
            </a:r>
          </a:p>
          <a:p>
            <a:pPr marL="0" indent="0">
              <a:buNone/>
            </a:pPr>
            <a:endParaRPr lang="da-DK" dirty="0"/>
          </a:p>
        </p:txBody>
      </p:sp>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6</a:t>
            </a:fld>
            <a:endParaRPr lang="da-DK"/>
          </a:p>
        </p:txBody>
      </p:sp>
    </p:spTree>
    <p:extLst>
      <p:ext uri="{BB962C8B-B14F-4D97-AF65-F5344CB8AC3E}">
        <p14:creationId xmlns:p14="http://schemas.microsoft.com/office/powerpoint/2010/main" val="2361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2D4BA71-C08C-4689-B817-E3A9DD7B7FAA}"/>
              </a:ext>
            </a:extLst>
          </p:cNvPr>
          <p:cNvSpPr>
            <a:spLocks noGrp="1"/>
          </p:cNvSpPr>
          <p:nvPr>
            <p:ph sz="quarter" idx="13"/>
          </p:nvPr>
        </p:nvSpPr>
        <p:spPr>
          <a:xfrm>
            <a:off x="1062063" y="870157"/>
            <a:ext cx="8783613" cy="5190662"/>
          </a:xfrm>
        </p:spPr>
        <p:txBody>
          <a:bodyPr>
            <a:normAutofit fontScale="92500"/>
          </a:bodyPr>
          <a:lstStyle/>
          <a:p>
            <a:pPr marL="0" indent="0">
              <a:buNone/>
            </a:pPr>
            <a:r>
              <a:rPr lang="da-DK" b="1" dirty="0"/>
              <a:t>1 major kriterie:</a:t>
            </a:r>
          </a:p>
          <a:p>
            <a:pPr marL="0" indent="0">
              <a:buNone/>
            </a:pPr>
            <a:r>
              <a:rPr lang="da-DK" dirty="0"/>
              <a:t>	Biopsi fra kanten MED NEUTROFIL INFILTRATION</a:t>
            </a:r>
          </a:p>
          <a:p>
            <a:pPr marL="0" indent="0">
              <a:buNone/>
            </a:pPr>
            <a:r>
              <a:rPr lang="da-DK" b="1" dirty="0"/>
              <a:t>8 </a:t>
            </a:r>
            <a:r>
              <a:rPr lang="da-DK" b="1" dirty="0" err="1"/>
              <a:t>minor</a:t>
            </a:r>
            <a:r>
              <a:rPr lang="da-DK" b="1" dirty="0"/>
              <a:t> kriterier</a:t>
            </a:r>
          </a:p>
          <a:p>
            <a:pPr marL="0" indent="0">
              <a:buNone/>
            </a:pPr>
            <a:r>
              <a:rPr lang="da-DK" dirty="0"/>
              <a:t>	eksklusion af infektion</a:t>
            </a:r>
          </a:p>
          <a:p>
            <a:pPr marL="0" indent="0">
              <a:buNone/>
            </a:pPr>
            <a:r>
              <a:rPr lang="da-DK" dirty="0"/>
              <a:t>	</a:t>
            </a:r>
            <a:r>
              <a:rPr lang="da-DK" dirty="0" err="1"/>
              <a:t>pathergi</a:t>
            </a:r>
            <a:r>
              <a:rPr lang="da-DK" dirty="0"/>
              <a:t> fænomen</a:t>
            </a:r>
          </a:p>
          <a:p>
            <a:pPr marL="0" indent="0">
              <a:buNone/>
            </a:pPr>
            <a:r>
              <a:rPr lang="da-DK" dirty="0"/>
              <a:t>	inflammatorisk tarm- eller gigtsygdom</a:t>
            </a:r>
          </a:p>
          <a:p>
            <a:pPr marL="0" indent="0">
              <a:buNone/>
            </a:pPr>
            <a:r>
              <a:rPr lang="da-DK" dirty="0"/>
              <a:t>	pustler eller </a:t>
            </a:r>
            <a:r>
              <a:rPr lang="da-DK" dirty="0" err="1"/>
              <a:t>papler</a:t>
            </a:r>
            <a:r>
              <a:rPr lang="da-DK" dirty="0"/>
              <a:t> med hurtig </a:t>
            </a:r>
            <a:r>
              <a:rPr lang="da-DK" dirty="0" err="1"/>
              <a:t>ulcusdannelse</a:t>
            </a:r>
            <a:endParaRPr lang="da-DK" dirty="0"/>
          </a:p>
          <a:p>
            <a:pPr marL="0" indent="0">
              <a:buNone/>
            </a:pPr>
            <a:r>
              <a:rPr lang="da-DK" dirty="0"/>
              <a:t>	Røde Underminerede og smertefulde sårkanter</a:t>
            </a:r>
          </a:p>
          <a:p>
            <a:pPr marL="0" indent="0">
              <a:buNone/>
            </a:pPr>
            <a:r>
              <a:rPr lang="da-DK" dirty="0"/>
              <a:t>	Multiple sårdannelser</a:t>
            </a:r>
          </a:p>
          <a:p>
            <a:pPr marL="0" indent="0">
              <a:buNone/>
            </a:pPr>
            <a:r>
              <a:rPr lang="da-DK" dirty="0"/>
              <a:t>	</a:t>
            </a:r>
            <a:r>
              <a:rPr lang="da-DK" dirty="0" err="1"/>
              <a:t>crIBRIforme</a:t>
            </a:r>
            <a:r>
              <a:rPr lang="da-DK" dirty="0"/>
              <a:t> ar</a:t>
            </a:r>
          </a:p>
          <a:p>
            <a:pPr marL="0" indent="0">
              <a:buNone/>
            </a:pPr>
            <a:r>
              <a:rPr lang="da-DK" dirty="0"/>
              <a:t>	positiv effekt af </a:t>
            </a:r>
            <a:r>
              <a:rPr lang="da-DK" dirty="0" err="1"/>
              <a:t>immunosuppressiv</a:t>
            </a:r>
            <a:r>
              <a:rPr lang="da-DK" dirty="0"/>
              <a:t> behandling</a:t>
            </a:r>
          </a:p>
          <a:p>
            <a:pPr marL="0" indent="0">
              <a:buNone/>
            </a:pPr>
            <a:endParaRPr lang="da-DK" dirty="0"/>
          </a:p>
        </p:txBody>
      </p:sp>
      <p:sp>
        <p:nvSpPr>
          <p:cNvPr id="4" name="Pladsholder til dato 3">
            <a:extLst>
              <a:ext uri="{FF2B5EF4-FFF2-40B4-BE49-F238E27FC236}">
                <a16:creationId xmlns:a16="http://schemas.microsoft.com/office/drawing/2014/main" id="{8BAEF491-9532-4079-B07F-51041C57F8A9}"/>
              </a:ext>
            </a:extLst>
          </p:cNvPr>
          <p:cNvSpPr>
            <a:spLocks noGrp="1"/>
          </p:cNvSpPr>
          <p:nvPr>
            <p:ph type="dt" sz="half" idx="10"/>
          </p:nvPr>
        </p:nvSpPr>
        <p:spPr>
          <a:xfrm>
            <a:off x="6507929" y="6173355"/>
            <a:ext cx="2547021" cy="521058"/>
          </a:xfrm>
        </p:spPr>
        <p:txBody>
          <a:bodyPr/>
          <a:lstStyle/>
          <a:p>
            <a:pPr>
              <a:defRPr/>
            </a:pPr>
            <a:r>
              <a:rPr lang="da-DK" dirty="0"/>
              <a:t>Maverakis et al. (2018)</a:t>
            </a:r>
          </a:p>
          <a:p>
            <a:pPr>
              <a:defRPr/>
            </a:pPr>
            <a:endParaRPr lang="da-DK" dirty="0"/>
          </a:p>
          <a:p>
            <a:pPr>
              <a:defRPr/>
            </a:pPr>
            <a:fld id="{8271E933-3520-465D-8F75-4A31057DF9DA}" type="datetime1">
              <a:rPr lang="da-DK" smtClean="0"/>
              <a:pPr>
                <a:defRPr/>
              </a:pPr>
              <a:t>22-06-2018</a:t>
            </a:fld>
            <a:endParaRPr lang="da-DK" dirty="0"/>
          </a:p>
        </p:txBody>
      </p:sp>
      <p:sp>
        <p:nvSpPr>
          <p:cNvPr id="5" name="Pladsholder til slidenummer 4">
            <a:extLst>
              <a:ext uri="{FF2B5EF4-FFF2-40B4-BE49-F238E27FC236}">
                <a16:creationId xmlns:a16="http://schemas.microsoft.com/office/drawing/2014/main" id="{F4CE280C-AA6F-4B34-9F2B-44988511167C}"/>
              </a:ext>
            </a:extLst>
          </p:cNvPr>
          <p:cNvSpPr>
            <a:spLocks noGrp="1"/>
          </p:cNvSpPr>
          <p:nvPr>
            <p:ph type="sldNum" sz="quarter" idx="12"/>
          </p:nvPr>
        </p:nvSpPr>
        <p:spPr/>
        <p:txBody>
          <a:bodyPr/>
          <a:lstStyle/>
          <a:p>
            <a:pPr>
              <a:defRPr/>
            </a:pPr>
            <a:fld id="{7C19B560-12BC-44FF-8799-5A5129D58BA0}" type="slidenum">
              <a:rPr lang="da-DK" smtClean="0"/>
              <a:pPr>
                <a:defRPr/>
              </a:pPr>
              <a:t>7</a:t>
            </a:fld>
            <a:endParaRPr lang="da-DK"/>
          </a:p>
        </p:txBody>
      </p:sp>
    </p:spTree>
    <p:extLst>
      <p:ext uri="{BB962C8B-B14F-4D97-AF65-F5344CB8AC3E}">
        <p14:creationId xmlns:p14="http://schemas.microsoft.com/office/powerpoint/2010/main" val="102964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8456909-D611-441A-940C-3B78EF3CC547}"/>
              </a:ext>
            </a:extLst>
          </p:cNvPr>
          <p:cNvSpPr>
            <a:spLocks noGrp="1"/>
          </p:cNvSpPr>
          <p:nvPr>
            <p:ph sz="quarter" idx="13"/>
          </p:nvPr>
        </p:nvSpPr>
        <p:spPr>
          <a:xfrm>
            <a:off x="3150295" y="285701"/>
            <a:ext cx="5593432" cy="5832648"/>
          </a:xfrm>
        </p:spPr>
        <p:txBody>
          <a:bodyPr>
            <a:noAutofit/>
          </a:bodyPr>
          <a:lstStyle/>
          <a:p>
            <a:pPr marL="0" indent="0">
              <a:lnSpc>
                <a:spcPct val="100000"/>
              </a:lnSpc>
              <a:buNone/>
            </a:pPr>
            <a:r>
              <a:rPr lang="da-DK" sz="1800" b="1" dirty="0"/>
              <a:t>Major </a:t>
            </a:r>
            <a:r>
              <a:rPr lang="da-DK" sz="1800" b="1" dirty="0" err="1"/>
              <a:t>criteria</a:t>
            </a:r>
            <a:r>
              <a:rPr lang="da-DK" sz="1800" b="1" dirty="0"/>
              <a:t> (3 points)</a:t>
            </a:r>
          </a:p>
          <a:p>
            <a:pPr>
              <a:lnSpc>
                <a:spcPct val="100000"/>
              </a:lnSpc>
            </a:pPr>
            <a:r>
              <a:rPr lang="da-DK" sz="1600" dirty="0"/>
              <a:t>Progressive </a:t>
            </a:r>
            <a:r>
              <a:rPr lang="da-DK" sz="1600" dirty="0" err="1"/>
              <a:t>course</a:t>
            </a:r>
            <a:r>
              <a:rPr lang="da-DK" sz="1600" dirty="0"/>
              <a:t> of </a:t>
            </a:r>
            <a:r>
              <a:rPr lang="da-DK" sz="1600" dirty="0" err="1"/>
              <a:t>disease</a:t>
            </a:r>
            <a:endParaRPr lang="da-DK" sz="1600" dirty="0"/>
          </a:p>
          <a:p>
            <a:pPr>
              <a:lnSpc>
                <a:spcPct val="100000"/>
              </a:lnSpc>
            </a:pPr>
            <a:r>
              <a:rPr lang="da-DK" sz="1600" dirty="0"/>
              <a:t>Absence of relevant </a:t>
            </a:r>
            <a:r>
              <a:rPr lang="da-DK" sz="1600" dirty="0" err="1"/>
              <a:t>differential</a:t>
            </a:r>
            <a:r>
              <a:rPr lang="da-DK" sz="1600" dirty="0"/>
              <a:t> diagnoses</a:t>
            </a:r>
          </a:p>
          <a:p>
            <a:pPr>
              <a:lnSpc>
                <a:spcPct val="100000"/>
              </a:lnSpc>
            </a:pPr>
            <a:r>
              <a:rPr lang="da-DK" sz="1600" dirty="0" err="1"/>
              <a:t>Reddish-violaceous</a:t>
            </a:r>
            <a:r>
              <a:rPr lang="da-DK" sz="1600" dirty="0"/>
              <a:t> </a:t>
            </a:r>
            <a:r>
              <a:rPr lang="da-DK" sz="1600" dirty="0" err="1"/>
              <a:t>wound</a:t>
            </a:r>
            <a:r>
              <a:rPr lang="da-DK" sz="1600" dirty="0"/>
              <a:t> border</a:t>
            </a:r>
          </a:p>
          <a:p>
            <a:pPr marL="0" indent="0">
              <a:lnSpc>
                <a:spcPct val="100000"/>
              </a:lnSpc>
              <a:buNone/>
            </a:pPr>
            <a:endParaRPr lang="da-DK" sz="1800" dirty="0"/>
          </a:p>
          <a:p>
            <a:pPr marL="0" indent="0">
              <a:lnSpc>
                <a:spcPct val="100000"/>
              </a:lnSpc>
              <a:buNone/>
            </a:pPr>
            <a:r>
              <a:rPr lang="da-DK" sz="1800" b="1" dirty="0" err="1"/>
              <a:t>Minor</a:t>
            </a:r>
            <a:r>
              <a:rPr lang="da-DK" sz="1800" b="1" dirty="0"/>
              <a:t> </a:t>
            </a:r>
            <a:r>
              <a:rPr lang="da-DK" sz="1800" b="1" dirty="0" err="1"/>
              <a:t>criteria</a:t>
            </a:r>
            <a:r>
              <a:rPr lang="da-DK" sz="1800" b="1" dirty="0"/>
              <a:t> (2 points)</a:t>
            </a:r>
          </a:p>
          <a:p>
            <a:r>
              <a:rPr lang="da-DK" sz="1600" dirty="0"/>
              <a:t>Amelioration due to </a:t>
            </a:r>
            <a:r>
              <a:rPr lang="da-DK" sz="1600" dirty="0" err="1"/>
              <a:t>immunosuppressant</a:t>
            </a:r>
            <a:endParaRPr lang="da-DK" sz="1600" dirty="0"/>
          </a:p>
          <a:p>
            <a:r>
              <a:rPr lang="da-DK" sz="1600" dirty="0" err="1"/>
              <a:t>Characteristically</a:t>
            </a:r>
            <a:r>
              <a:rPr lang="da-DK" sz="1600" dirty="0"/>
              <a:t> </a:t>
            </a:r>
            <a:r>
              <a:rPr lang="da-DK" sz="1600" dirty="0" err="1"/>
              <a:t>bizzare</a:t>
            </a:r>
            <a:r>
              <a:rPr lang="da-DK" sz="1600" dirty="0"/>
              <a:t> </a:t>
            </a:r>
            <a:r>
              <a:rPr lang="da-DK" sz="1600" dirty="0" err="1"/>
              <a:t>ulcer</a:t>
            </a:r>
            <a:r>
              <a:rPr lang="da-DK" sz="1600" dirty="0"/>
              <a:t> </a:t>
            </a:r>
            <a:r>
              <a:rPr lang="da-DK" sz="1600" dirty="0" err="1"/>
              <a:t>shape</a:t>
            </a:r>
            <a:endParaRPr lang="da-DK" sz="1600" dirty="0"/>
          </a:p>
          <a:p>
            <a:r>
              <a:rPr lang="da-DK" sz="1600" dirty="0"/>
              <a:t>Extreme </a:t>
            </a:r>
            <a:r>
              <a:rPr lang="da-DK" sz="1600" dirty="0" err="1"/>
              <a:t>pain</a:t>
            </a:r>
            <a:r>
              <a:rPr lang="da-DK" sz="1600" dirty="0"/>
              <a:t> &gt; 4 (VAS)</a:t>
            </a:r>
          </a:p>
          <a:p>
            <a:r>
              <a:rPr lang="da-DK" sz="1600" dirty="0" err="1"/>
              <a:t>Localized</a:t>
            </a:r>
            <a:r>
              <a:rPr lang="da-DK" sz="1600" dirty="0"/>
              <a:t> </a:t>
            </a:r>
            <a:r>
              <a:rPr lang="da-DK" sz="1600" dirty="0" err="1"/>
              <a:t>pathergy</a:t>
            </a:r>
            <a:r>
              <a:rPr lang="da-DK" sz="1600" dirty="0"/>
              <a:t> </a:t>
            </a:r>
            <a:r>
              <a:rPr lang="da-DK" sz="1600" dirty="0" err="1"/>
              <a:t>phenomenon</a:t>
            </a:r>
            <a:endParaRPr lang="da-DK" sz="1600" dirty="0"/>
          </a:p>
          <a:p>
            <a:pPr marL="0" indent="0">
              <a:buNone/>
            </a:pPr>
            <a:endParaRPr lang="da-DK" sz="1800" dirty="0"/>
          </a:p>
          <a:p>
            <a:pPr marL="0" indent="0">
              <a:buNone/>
            </a:pPr>
            <a:r>
              <a:rPr lang="da-DK" sz="1800" b="1" dirty="0" err="1"/>
              <a:t>Additional</a:t>
            </a:r>
            <a:r>
              <a:rPr lang="da-DK" sz="1800" b="1" dirty="0"/>
              <a:t> </a:t>
            </a:r>
            <a:r>
              <a:rPr lang="da-DK" sz="1800" b="1" dirty="0" err="1"/>
              <a:t>criteria</a:t>
            </a:r>
            <a:r>
              <a:rPr lang="da-DK" sz="1800" b="1" dirty="0"/>
              <a:t> (1 point)</a:t>
            </a:r>
          </a:p>
          <a:p>
            <a:r>
              <a:rPr lang="da-DK" sz="1600" dirty="0" err="1"/>
              <a:t>Suppurative</a:t>
            </a:r>
            <a:r>
              <a:rPr lang="da-DK" sz="1600" dirty="0"/>
              <a:t> inflammation in </a:t>
            </a:r>
            <a:r>
              <a:rPr lang="da-DK" sz="1600" dirty="0" err="1"/>
              <a:t>histotathology</a:t>
            </a:r>
            <a:endParaRPr lang="da-DK" sz="1600" dirty="0"/>
          </a:p>
          <a:p>
            <a:r>
              <a:rPr lang="da-DK" sz="1600" dirty="0" err="1"/>
              <a:t>Undermined</a:t>
            </a:r>
            <a:r>
              <a:rPr lang="da-DK" sz="1600" dirty="0"/>
              <a:t> </a:t>
            </a:r>
            <a:r>
              <a:rPr lang="da-DK" sz="1600" dirty="0" err="1"/>
              <a:t>wound</a:t>
            </a:r>
            <a:r>
              <a:rPr lang="da-DK" sz="1600" dirty="0"/>
              <a:t> margin</a:t>
            </a:r>
          </a:p>
          <a:p>
            <a:r>
              <a:rPr lang="da-DK" sz="1600" dirty="0" err="1"/>
              <a:t>Systemic</a:t>
            </a:r>
            <a:r>
              <a:rPr lang="da-DK" sz="1600" dirty="0"/>
              <a:t> </a:t>
            </a:r>
            <a:r>
              <a:rPr lang="da-DK" sz="1600" dirty="0" err="1"/>
              <a:t>disease</a:t>
            </a:r>
            <a:endParaRPr lang="da-DK" sz="1600" dirty="0"/>
          </a:p>
        </p:txBody>
      </p:sp>
      <p:sp>
        <p:nvSpPr>
          <p:cNvPr id="4" name="Pladsholder til dato 3">
            <a:extLst>
              <a:ext uri="{FF2B5EF4-FFF2-40B4-BE49-F238E27FC236}">
                <a16:creationId xmlns:a16="http://schemas.microsoft.com/office/drawing/2014/main" id="{552B267E-5D89-4698-A04F-6D08B675371F}"/>
              </a:ext>
            </a:extLst>
          </p:cNvPr>
          <p:cNvSpPr>
            <a:spLocks noGrp="1"/>
          </p:cNvSpPr>
          <p:nvPr>
            <p:ph type="dt" sz="half" idx="10"/>
          </p:nvPr>
        </p:nvSpPr>
        <p:spPr/>
        <p:txBody>
          <a:bodyPr/>
          <a:lstStyle/>
          <a:p>
            <a:pPr>
              <a:defRPr/>
            </a:pPr>
            <a:r>
              <a:rPr lang="da-DK" dirty="0" err="1"/>
              <a:t>Jockenhöfer</a:t>
            </a:r>
            <a:r>
              <a:rPr lang="da-DK" dirty="0"/>
              <a:t> et al. (2018)</a:t>
            </a:r>
          </a:p>
          <a:p>
            <a:pPr>
              <a:defRPr/>
            </a:pPr>
            <a:endParaRPr lang="da-DK" dirty="0"/>
          </a:p>
          <a:p>
            <a:pPr>
              <a:defRPr/>
            </a:pPr>
            <a:fld id="{8271E933-3520-465D-8F75-4A31057DF9DA}" type="datetime1">
              <a:rPr lang="da-DK" smtClean="0"/>
              <a:pPr>
                <a:defRPr/>
              </a:pPr>
              <a:t>22-06-2018</a:t>
            </a:fld>
            <a:endParaRPr lang="da-DK" dirty="0"/>
          </a:p>
        </p:txBody>
      </p:sp>
      <p:sp>
        <p:nvSpPr>
          <p:cNvPr id="5" name="Pladsholder til slidenummer 4">
            <a:extLst>
              <a:ext uri="{FF2B5EF4-FFF2-40B4-BE49-F238E27FC236}">
                <a16:creationId xmlns:a16="http://schemas.microsoft.com/office/drawing/2014/main" id="{6F0B452D-0831-4828-A1FE-0D86FD9447C3}"/>
              </a:ext>
            </a:extLst>
          </p:cNvPr>
          <p:cNvSpPr>
            <a:spLocks noGrp="1"/>
          </p:cNvSpPr>
          <p:nvPr>
            <p:ph type="sldNum" sz="quarter" idx="12"/>
          </p:nvPr>
        </p:nvSpPr>
        <p:spPr/>
        <p:txBody>
          <a:bodyPr/>
          <a:lstStyle/>
          <a:p>
            <a:pPr>
              <a:defRPr/>
            </a:pPr>
            <a:fld id="{7C19B560-12BC-44FF-8799-5A5129D58BA0}" type="slidenum">
              <a:rPr lang="da-DK" smtClean="0"/>
              <a:pPr>
                <a:defRPr/>
              </a:pPr>
              <a:t>8</a:t>
            </a:fld>
            <a:endParaRPr lang="da-DK"/>
          </a:p>
        </p:txBody>
      </p:sp>
    </p:spTree>
    <p:extLst>
      <p:ext uri="{BB962C8B-B14F-4D97-AF65-F5344CB8AC3E}">
        <p14:creationId xmlns:p14="http://schemas.microsoft.com/office/powerpoint/2010/main" val="241316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foto\TB\17. 01.1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58007" y="789757"/>
            <a:ext cx="2095150" cy="209515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ato 4"/>
          <p:cNvSpPr>
            <a:spLocks noGrp="1"/>
          </p:cNvSpPr>
          <p:nvPr>
            <p:ph type="dt" sz="half" idx="10"/>
          </p:nvPr>
        </p:nvSpPr>
        <p:spPr/>
        <p:txBody>
          <a:bodyPr/>
          <a:lstStyle/>
          <a:p>
            <a:pPr>
              <a:defRPr/>
            </a:pPr>
            <a:fld id="{8271E933-3520-465D-8F75-4A31057DF9DA}" type="datetime1">
              <a:rPr lang="da-DK" smtClean="0"/>
              <a:pPr>
                <a:defRPr/>
              </a:pPr>
              <a:t>22-06-2018</a:t>
            </a:fld>
            <a:endParaRPr lang="da-DK"/>
          </a:p>
        </p:txBody>
      </p:sp>
      <p:sp>
        <p:nvSpPr>
          <p:cNvPr id="4" name="Pladsholder til diasnummer 3"/>
          <p:cNvSpPr>
            <a:spLocks noGrp="1"/>
          </p:cNvSpPr>
          <p:nvPr>
            <p:ph type="sldNum" sz="quarter" idx="12"/>
          </p:nvPr>
        </p:nvSpPr>
        <p:spPr/>
        <p:txBody>
          <a:bodyPr/>
          <a:lstStyle/>
          <a:p>
            <a:pPr>
              <a:defRPr/>
            </a:pPr>
            <a:fld id="{7C19B560-12BC-44FF-8799-5A5129D58BA0}" type="slidenum">
              <a:rPr lang="da-DK" smtClean="0"/>
              <a:pPr>
                <a:defRPr/>
              </a:pPr>
              <a:t>9</a:t>
            </a:fld>
            <a:endParaRPr lang="da-DK"/>
          </a:p>
        </p:txBody>
      </p:sp>
      <p:pic>
        <p:nvPicPr>
          <p:cNvPr id="7" name="Picture 12" descr="H:\foto\isn\1211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59" r="12959"/>
          <a:stretch/>
        </p:blipFill>
        <p:spPr bwMode="auto">
          <a:xfrm>
            <a:off x="2790255" y="769879"/>
            <a:ext cx="205827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H:\foto\VC\200116"/>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022502" y="789758"/>
            <a:ext cx="2088233" cy="2088232"/>
          </a:xfrm>
          <a:prstGeom prst="rect">
            <a:avLst/>
          </a:prstGeom>
          <a:noFill/>
          <a:ln>
            <a:noFill/>
          </a:ln>
        </p:spPr>
      </p:pic>
      <p:pic>
        <p:nvPicPr>
          <p:cNvPr id="9" name="Picture 14" descr="H:\foto\ls\IMG_76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254751" y="797671"/>
            <a:ext cx="2088233" cy="2088233"/>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descr="L:\AfdI\Pyoderma-Projekt\Foto\til artikel\Billed 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4750" y="3598069"/>
            <a:ext cx="2088233" cy="1907654"/>
          </a:xfrm>
          <a:prstGeom prst="rect">
            <a:avLst/>
          </a:prstGeom>
          <a:noFill/>
          <a:ln>
            <a:noFill/>
          </a:ln>
        </p:spPr>
      </p:pic>
      <p:pic>
        <p:nvPicPr>
          <p:cNvPr id="15" name="Billede 14" descr="L:\AfdI\Pyoderma-Projekt\Foto\til artikel\Billed 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527" y="3598069"/>
            <a:ext cx="2253501" cy="1911623"/>
          </a:xfrm>
          <a:prstGeom prst="rect">
            <a:avLst/>
          </a:prstGeom>
          <a:noFill/>
          <a:ln>
            <a:noFill/>
          </a:ln>
        </p:spPr>
      </p:pic>
      <p:pic>
        <p:nvPicPr>
          <p:cNvPr id="16" name="Billede 15" descr="H:\foto\RTD\200317"/>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2698540" y="3401754"/>
            <a:ext cx="2199654" cy="2016224"/>
          </a:xfrm>
          <a:prstGeom prst="rect">
            <a:avLst/>
          </a:prstGeom>
          <a:noFill/>
          <a:ln>
            <a:noFill/>
          </a:ln>
        </p:spPr>
      </p:pic>
      <p:pic>
        <p:nvPicPr>
          <p:cNvPr id="17" name="Billede 16" descr="H:\foto\RTD\060317"/>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360262" y="3651796"/>
            <a:ext cx="2051671" cy="1656186"/>
          </a:xfrm>
          <a:prstGeom prst="rect">
            <a:avLst/>
          </a:prstGeom>
          <a:noFill/>
          <a:ln>
            <a:noFill/>
          </a:ln>
        </p:spPr>
      </p:pic>
    </p:spTree>
    <p:extLst>
      <p:ext uri="{BB962C8B-B14F-4D97-AF65-F5344CB8AC3E}">
        <p14:creationId xmlns:p14="http://schemas.microsoft.com/office/powerpoint/2010/main" val="18475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åbe">
  <a:themeElements>
    <a:clrScheme name="Dråb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åb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b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10694</TotalTime>
  <Words>3278</Words>
  <Application>Microsoft Office PowerPoint</Application>
  <PresentationFormat>Brugerdefineret</PresentationFormat>
  <Paragraphs>410</Paragraphs>
  <Slides>22</Slides>
  <Notes>22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22</vt:i4>
      </vt:variant>
    </vt:vector>
  </HeadingPairs>
  <TitlesOfParts>
    <vt:vector size="32" baseType="lpstr">
      <vt:lpstr>Batang</vt:lpstr>
      <vt:lpstr>Aparajita</vt:lpstr>
      <vt:lpstr>Arial</vt:lpstr>
      <vt:lpstr>Calibri</vt:lpstr>
      <vt:lpstr>Palatino Linotype</vt:lpstr>
      <vt:lpstr>Tunga</vt:lpstr>
      <vt:lpstr>Tw Cen MT</vt:lpstr>
      <vt:lpstr>Verdana</vt:lpstr>
      <vt:lpstr>Wingdings</vt:lpstr>
      <vt:lpstr>Dråbe</vt:lpstr>
      <vt:lpstr>  </vt:lpstr>
      <vt:lpstr>PowerPoint-præsentation</vt:lpstr>
      <vt:lpstr>…så ondt kan man da ikke ha’  i så lille et sår!</vt:lpstr>
      <vt:lpstr>PowerPoint-præsentation</vt:lpstr>
      <vt:lpstr>PowerPoint-præsentation</vt:lpstr>
      <vt:lpstr>PowerPoint-præsentation</vt:lpstr>
      <vt:lpstr>PowerPoint-præsentation</vt:lpstr>
      <vt:lpstr>PowerPoint-præsentation</vt:lpstr>
      <vt:lpstr>PowerPoint-præsentation</vt:lpstr>
      <vt:lpstr>Medicinsk behandling af PG</vt:lpstr>
      <vt:lpstr>PowerPoint-præsentation</vt:lpstr>
      <vt:lpstr>Sårplejen til PG</vt:lpstr>
      <vt:lpstr>PowerPoint-præsentation</vt:lpstr>
      <vt:lpstr>PowerPoint-præsentation</vt:lpstr>
      <vt:lpstr>PowerPoint-præsentation</vt:lpstr>
      <vt:lpstr>PowerPoint-præsentation</vt:lpstr>
      <vt:lpstr>Patient udsagn:</vt:lpstr>
      <vt:lpstr>PowerPoint-præsentation</vt:lpstr>
      <vt:lpstr>PowerPoint-præsentation</vt:lpstr>
      <vt:lpstr>PowerPoint-præsentation</vt:lpstr>
      <vt:lpstr>Referencer </vt:lpstr>
      <vt:lpstr>PowerPoint-præsentation</vt:lpstr>
    </vt:vector>
  </TitlesOfParts>
  <Company>OUH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AHS02</dc:creator>
  <cp:lastModifiedBy>Tina Jakobsen</cp:lastModifiedBy>
  <cp:revision>272</cp:revision>
  <cp:lastPrinted>2018-04-15T18:39:23Z</cp:lastPrinted>
  <dcterms:created xsi:type="dcterms:W3CDTF">2006-12-07T07:17:17Z</dcterms:created>
  <dcterms:modified xsi:type="dcterms:W3CDTF">2018-06-22T14:02:16Z</dcterms:modified>
</cp:coreProperties>
</file>